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8"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p:scale>
          <a:sx n="30" d="100"/>
          <a:sy n="30" d="100"/>
        </p:scale>
        <p:origin x="1956" y="24"/>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5/19/2026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US" sz="6000" b="1" dirty="0" err="1">
                <a:latin typeface="Arial" charset="0"/>
                <a:ea typeface="Arial" charset="0"/>
                <a:cs typeface="Arial" charset="0"/>
              </a:rPr>
              <a:t>Dezvoltarea</a:t>
            </a:r>
            <a:r>
              <a:rPr lang="en-US" sz="6000" b="1" dirty="0">
                <a:latin typeface="Arial" charset="0"/>
                <a:ea typeface="Arial" charset="0"/>
                <a:cs typeface="Arial" charset="0"/>
              </a:rPr>
              <a:t> </a:t>
            </a:r>
            <a:r>
              <a:rPr lang="en-US" sz="6000" b="1" dirty="0" err="1">
                <a:latin typeface="Arial" charset="0"/>
                <a:ea typeface="Arial" charset="0"/>
                <a:cs typeface="Arial" charset="0"/>
              </a:rPr>
              <a:t>unui</a:t>
            </a:r>
            <a:r>
              <a:rPr lang="en-US" sz="6000" b="1" dirty="0">
                <a:latin typeface="Arial" charset="0"/>
                <a:ea typeface="Arial" charset="0"/>
                <a:cs typeface="Arial" charset="0"/>
              </a:rPr>
              <a:t> model experimental </a:t>
            </a:r>
            <a:r>
              <a:rPr lang="en-US" sz="6000" b="1" dirty="0" err="1">
                <a:latin typeface="Arial" charset="0"/>
                <a:ea typeface="Arial" charset="0"/>
                <a:cs typeface="Arial" charset="0"/>
              </a:rPr>
              <a:t>murin</a:t>
            </a:r>
            <a:r>
              <a:rPr lang="en-US" sz="6000" b="1" dirty="0">
                <a:latin typeface="Arial" charset="0"/>
                <a:ea typeface="Arial" charset="0"/>
                <a:cs typeface="Arial" charset="0"/>
              </a:rPr>
              <a:t> </a:t>
            </a:r>
            <a:r>
              <a:rPr lang="en-US" sz="6000" b="1" dirty="0" err="1">
                <a:latin typeface="Arial" charset="0"/>
                <a:ea typeface="Arial" charset="0"/>
                <a:cs typeface="Arial" charset="0"/>
              </a:rPr>
              <a:t>pentru</a:t>
            </a:r>
            <a:r>
              <a:rPr lang="en-US" sz="6000" b="1" dirty="0">
                <a:latin typeface="Arial" charset="0"/>
                <a:ea typeface="Arial" charset="0"/>
                <a:cs typeface="Arial" charset="0"/>
              </a:rPr>
              <a:t> </a:t>
            </a:r>
            <a:r>
              <a:rPr lang="en-US" sz="6000" b="1" dirty="0" err="1">
                <a:latin typeface="Arial" charset="0"/>
                <a:ea typeface="Arial" charset="0"/>
                <a:cs typeface="Arial" charset="0"/>
              </a:rPr>
              <a:t>infecția</a:t>
            </a:r>
            <a:r>
              <a:rPr lang="en-US" sz="6000" b="1" dirty="0">
                <a:latin typeface="Arial" charset="0"/>
                <a:ea typeface="Arial" charset="0"/>
                <a:cs typeface="Arial" charset="0"/>
              </a:rPr>
              <a:t> cu </a:t>
            </a:r>
            <a:r>
              <a:rPr lang="en-US" sz="6000" b="1" dirty="0" err="1">
                <a:latin typeface="Arial" charset="0"/>
                <a:ea typeface="Arial" charset="0"/>
                <a:cs typeface="Arial" charset="0"/>
              </a:rPr>
              <a:t>virusul</a:t>
            </a:r>
            <a:r>
              <a:rPr lang="en-US" sz="6000" b="1" dirty="0">
                <a:latin typeface="Arial" charset="0"/>
                <a:ea typeface="Arial" charset="0"/>
                <a:cs typeface="Arial" charset="0"/>
              </a:rPr>
              <a:t> </a:t>
            </a:r>
            <a:r>
              <a:rPr lang="en-US" sz="6000" b="1" dirty="0" err="1">
                <a:latin typeface="Arial" charset="0"/>
                <a:ea typeface="Arial" charset="0"/>
                <a:cs typeface="Arial" charset="0"/>
              </a:rPr>
              <a:t>gripei</a:t>
            </a:r>
            <a:r>
              <a:rPr lang="en-US" sz="6000" b="1" dirty="0">
                <a:latin typeface="Arial" charset="0"/>
                <a:ea typeface="Arial" charset="0"/>
                <a:cs typeface="Arial" charset="0"/>
              </a:rPr>
              <a:t> </a:t>
            </a:r>
            <a:r>
              <a:rPr lang="en-US" sz="6000" b="1" dirty="0" err="1">
                <a:latin typeface="Arial" charset="0"/>
                <a:ea typeface="Arial" charset="0"/>
                <a:cs typeface="Arial" charset="0"/>
              </a:rPr>
              <a:t>aviare</a:t>
            </a:r>
            <a:r>
              <a:rPr lang="en-US" sz="6000" b="1" dirty="0">
                <a:latin typeface="Arial" charset="0"/>
                <a:ea typeface="Arial" charset="0"/>
                <a:cs typeface="Arial" charset="0"/>
              </a:rPr>
              <a:t> </a:t>
            </a:r>
            <a:r>
              <a:rPr lang="en-US" sz="6000" b="1" dirty="0" err="1">
                <a:latin typeface="Arial" charset="0"/>
                <a:ea typeface="Arial" charset="0"/>
                <a:cs typeface="Arial" charset="0"/>
              </a:rPr>
              <a:t>înalt</a:t>
            </a:r>
            <a:r>
              <a:rPr lang="en-US" sz="6000" b="1" dirty="0">
                <a:latin typeface="Arial" charset="0"/>
                <a:ea typeface="Arial" charset="0"/>
                <a:cs typeface="Arial" charset="0"/>
              </a:rPr>
              <a:t> </a:t>
            </a:r>
            <a:r>
              <a:rPr lang="en-US" sz="6000" b="1" dirty="0" err="1">
                <a:latin typeface="Arial" charset="0"/>
                <a:ea typeface="Arial" charset="0"/>
                <a:cs typeface="Arial" charset="0"/>
              </a:rPr>
              <a:t>patogene</a:t>
            </a:r>
            <a:r>
              <a:rPr lang="en-US" sz="6000" b="1" dirty="0">
                <a:latin typeface="Arial" charset="0"/>
                <a:ea typeface="Arial" charset="0"/>
                <a:cs typeface="Arial" charset="0"/>
              </a:rPr>
              <a:t> (HPAI)</a:t>
            </a:r>
          </a:p>
        </p:txBody>
      </p:sp>
      <p:sp>
        <p:nvSpPr>
          <p:cNvPr id="19" name="TextBox 18"/>
          <p:cNvSpPr txBox="1"/>
          <p:nvPr/>
        </p:nvSpPr>
        <p:spPr>
          <a:xfrm>
            <a:off x="1891896" y="9374542"/>
            <a:ext cx="28359197" cy="646331"/>
          </a:xfrm>
          <a:prstGeom prst="rect">
            <a:avLst/>
          </a:prstGeom>
          <a:noFill/>
        </p:spPr>
        <p:txBody>
          <a:bodyPr wrap="square" rtlCol="0">
            <a:spAutoFit/>
          </a:bodyPr>
          <a:lstStyle/>
          <a:p>
            <a:pPr algn="ctr"/>
            <a:r>
              <a:rPr lang="en-US" sz="3600" b="1" dirty="0">
                <a:latin typeface="Arial" charset="0"/>
                <a:ea typeface="Arial" charset="0"/>
                <a:cs typeface="Arial" charset="0"/>
              </a:rPr>
              <a:t>VU</a:t>
            </a:r>
            <a:r>
              <a:rPr lang="ro-RO" sz="3600" b="1" dirty="0">
                <a:latin typeface="Arial" charset="0"/>
                <a:ea typeface="Arial" charset="0"/>
                <a:cs typeface="Arial" charset="0"/>
              </a:rPr>
              <a:t>ȚĂ</a:t>
            </a:r>
            <a:r>
              <a:rPr lang="en-US" sz="3600" b="1" dirty="0">
                <a:latin typeface="Arial" charset="0"/>
                <a:ea typeface="Arial" charset="0"/>
                <a:cs typeface="Arial" charset="0"/>
              </a:rPr>
              <a:t> Vlad, HRISTESCU Doru, ONIȚĂ Iuliana, NEICUȚ Adriana, POPOVICI Andrei, BURLACU Raluca, BĂRBUCEANU Florica</a:t>
            </a:r>
          </a:p>
        </p:txBody>
      </p:sp>
      <p:sp>
        <p:nvSpPr>
          <p:cNvPr id="20" name="TextBox 19"/>
          <p:cNvSpPr txBox="1"/>
          <p:nvPr/>
        </p:nvSpPr>
        <p:spPr>
          <a:xfrm>
            <a:off x="1891896" y="10552154"/>
            <a:ext cx="28776842" cy="2062103"/>
          </a:xfrm>
          <a:prstGeom prst="rect">
            <a:avLst/>
          </a:prstGeom>
          <a:noFill/>
        </p:spPr>
        <p:txBody>
          <a:bodyPr wrap="square" rtlCol="0">
            <a:spAutoFit/>
          </a:bodyPr>
          <a:lstStyle/>
          <a:p>
            <a:pPr algn="just"/>
            <a:r>
              <a:rPr lang="ro-RO" sz="3200" b="1" dirty="0">
                <a:latin typeface="Arial" charset="0"/>
                <a:ea typeface="Arial" charset="0"/>
                <a:cs typeface="Arial" charset="0"/>
              </a:rPr>
              <a:t>INTRODUCERE:</a:t>
            </a:r>
            <a:r>
              <a:rPr lang="en-US" sz="3200" b="1" dirty="0">
                <a:latin typeface="Arial" charset="0"/>
                <a:ea typeface="Arial" charset="0"/>
                <a:cs typeface="Arial" charset="0"/>
              </a:rPr>
              <a:t> </a:t>
            </a:r>
            <a:endParaRPr lang="ro-RO" sz="3200" b="1" dirty="0">
              <a:latin typeface="Arial" charset="0"/>
              <a:ea typeface="Arial" charset="0"/>
              <a:cs typeface="Arial" charset="0"/>
            </a:endParaRPr>
          </a:p>
          <a:p>
            <a:pPr algn="just"/>
            <a:r>
              <a:rPr lang="ro-RO" sz="3200" b="1" dirty="0">
                <a:latin typeface="Arial" charset="0"/>
                <a:ea typeface="Arial" charset="0"/>
                <a:cs typeface="Arial" charset="0"/>
              </a:rPr>
              <a:t>Prezentul studiu descrie dezvoltarea unui model murin experimental pentru studiul infecției cu virusul gripei aviare înalt patogene (HPAI), utilizând o tulpină virală adaptată pe ouă embrionate. Rezultatele obținute confirmă tropismul neuro-respirator al tulpinii HPAI investigate și susțin utilitatea modelului murin propus pentru studiul virusului gripei aviare înalt patogene.</a:t>
            </a:r>
          </a:p>
        </p:txBody>
      </p:sp>
      <p:sp>
        <p:nvSpPr>
          <p:cNvPr id="21" name="TextBox 20"/>
          <p:cNvSpPr txBox="1"/>
          <p:nvPr/>
        </p:nvSpPr>
        <p:spPr>
          <a:xfrm>
            <a:off x="1937834" y="13322988"/>
            <a:ext cx="28888306" cy="6001643"/>
          </a:xfrm>
          <a:prstGeom prst="rect">
            <a:avLst/>
          </a:prstGeom>
          <a:noFill/>
        </p:spPr>
        <p:txBody>
          <a:bodyPr wrap="square" rtlCol="0">
            <a:spAutoFit/>
          </a:bodyPr>
          <a:lstStyle/>
          <a:p>
            <a:r>
              <a:rPr lang="ro-RO" sz="3200" b="1" dirty="0">
                <a:latin typeface="Arial" charset="0"/>
                <a:ea typeface="Arial" charset="0"/>
                <a:cs typeface="Arial" charset="0"/>
              </a:rPr>
              <a:t>MATERIAL ŞI METODE</a:t>
            </a:r>
          </a:p>
          <a:p>
            <a:pPr algn="just"/>
            <a:r>
              <a:rPr lang="ro-RO" sz="3200" b="1" dirty="0">
                <a:latin typeface="Arial" charset="0"/>
                <a:ea typeface="Arial" charset="0"/>
                <a:cs typeface="Arial" charset="0"/>
              </a:rPr>
              <a:t>Experimentul s-a efectuat în cadrul incintei de înaltă biosecuritate din cadrul Institutului de Diagnostic și Sănătate Animală, care asigură un nivel 3 de biosiguranță, în baza autorizației de proiect emisă de Direcția Sanitară Veterinară și pentru Siguranța Alimentelor București. În studiu au fost utilizați șoareci, femele, în vârstă de 4 săptămâni, din linia CD1 neconsangvini. Materialul patogen a fost reprezentat de lichidul alanto-amniotic al tulpinii HPAI, cod 591/pasaj 2, care a fost diluat, în diluții zecimale, pînă la diluția de 10^7, în soluție de antibiotic (100 µl LAA în 900 µl soluție antibiotic). Din fiecare diluție s-au inoculat câte doi șoricei (în total 14 exemplare). Calea de administrare a fost intraperitoneală, inoculul fiind de 200 µl/șoarece. Șoarecii au fost repartizați în 7 cuști, asigurându-se mâncare și apă la discreție. Ca măsură de siguranță suplimentară, toate cuștile au fost amplasate în interiorul unui alt izolator (cușcă), care a asigurat presiune negativă. După inoculare, șoarecii au fost monitorizați zilnic din punct de vedere al greutății și a semnelor clinice. Exemplare care nu au sucombat în urma semnelor clinice, au fost ucise utilizând CO2. De la unele exemplare care au prezentat semne clinice, au fost prelevate următoarele segmente anatomice: creier, intestin, organe (cord, rinichi), pulmon și trahee. Organele au fost mojarate în soluție de antibiotic, utilizându-se un dispozitiv tip ultraturax. Din fiecare mojarat de organe, câte 200 µl au fost utilizați în reacția Real Time RT-PCR. Fragmente din organele colectate au fost conservate în formol și supuse examenului histopatologic.</a:t>
            </a:r>
          </a:p>
        </p:txBody>
      </p:sp>
      <p:sp>
        <p:nvSpPr>
          <p:cNvPr id="22" name="TextBox 21"/>
          <p:cNvSpPr txBox="1"/>
          <p:nvPr/>
        </p:nvSpPr>
        <p:spPr>
          <a:xfrm>
            <a:off x="1837032" y="19255689"/>
            <a:ext cx="29438061" cy="584775"/>
          </a:xfrm>
          <a:prstGeom prst="rect">
            <a:avLst/>
          </a:prstGeom>
          <a:noFill/>
        </p:spPr>
        <p:txBody>
          <a:bodyPr wrap="square" rtlCol="0">
            <a:spAutoFit/>
          </a:bodyPr>
          <a:lstStyle/>
          <a:p>
            <a:r>
              <a:rPr lang="ro-RO" sz="3200" b="1" dirty="0">
                <a:latin typeface="Arial" charset="0"/>
                <a:ea typeface="Arial" charset="0"/>
                <a:cs typeface="Arial" charset="0"/>
              </a:rPr>
              <a:t>REZULTATE ȘI DISCUȚII</a:t>
            </a:r>
          </a:p>
        </p:txBody>
      </p:sp>
      <p:sp>
        <p:nvSpPr>
          <p:cNvPr id="23" name="TextBox 22"/>
          <p:cNvSpPr txBox="1"/>
          <p:nvPr/>
        </p:nvSpPr>
        <p:spPr>
          <a:xfrm>
            <a:off x="2020045" y="34409156"/>
            <a:ext cx="28359198" cy="4031873"/>
          </a:xfrm>
          <a:prstGeom prst="rect">
            <a:avLst/>
          </a:prstGeom>
          <a:noFill/>
        </p:spPr>
        <p:txBody>
          <a:bodyPr wrap="square" rtlCol="0">
            <a:spAutoFit/>
          </a:bodyPr>
          <a:lstStyle/>
          <a:p>
            <a:r>
              <a:rPr lang="ro-RO" sz="3200" b="1" dirty="0">
                <a:latin typeface="Arial" charset="0"/>
                <a:ea typeface="Arial" charset="0"/>
                <a:cs typeface="Arial" charset="0"/>
              </a:rPr>
              <a:t>CONCLUZII</a:t>
            </a:r>
          </a:p>
          <a:p>
            <a:pPr marL="514350" indent="-514350" algn="just">
              <a:buAutoNum type="arabicPeriod"/>
            </a:pPr>
            <a:r>
              <a:rPr lang="ro-RO" sz="3200" b="1" dirty="0">
                <a:latin typeface="Arial" charset="0"/>
                <a:ea typeface="Arial" charset="0"/>
                <a:cs typeface="Arial" charset="0"/>
              </a:rPr>
              <a:t>Modelul experimental murin propus ar putea fi util pentru studiul patogenezei, distribuției tisulare și răspunsului gazdei în infecția cu virusul gripei aviare înalt patogen.</a:t>
            </a:r>
          </a:p>
          <a:p>
            <a:pPr marL="514350" indent="-514350" algn="just">
              <a:buAutoNum type="arabicPeriod"/>
            </a:pPr>
            <a:r>
              <a:rPr lang="ro-RO" sz="3200" b="1" dirty="0">
                <a:latin typeface="Arial" charset="0"/>
                <a:ea typeface="Arial" charset="0"/>
                <a:cs typeface="Arial" charset="0"/>
              </a:rPr>
              <a:t>Manifestările clinice, după inoculare, au fost dominate de simptome neurologice, în special paralizie a membrelor posterioare, care a apărut tardiv, predominant la diluții de 10^1–10^4, cu evoluție acută sau subacută și mortalitate rapidă post-debut.</a:t>
            </a:r>
          </a:p>
          <a:p>
            <a:pPr marL="514350" indent="-514350" algn="just">
              <a:buAutoNum type="arabicPeriod"/>
            </a:pPr>
            <a:r>
              <a:rPr lang="ro-RO" sz="3200" b="1" dirty="0">
                <a:latin typeface="Arial" charset="0"/>
                <a:ea typeface="Arial" charset="0"/>
                <a:cs typeface="Arial" charset="0"/>
              </a:rPr>
              <a:t>Determinarea încărcăturii virale prin Real Time RT-PCR a relevat o distribuție tisulară inegală, cu titruri virale maxime în sistemul nervos central, urmat de sistemul respirator (plămân și trahee) și organele parenchimatoase.</a:t>
            </a:r>
          </a:p>
          <a:p>
            <a:pPr marL="514350" indent="-514350" algn="just">
              <a:buAutoNum type="arabicPeriod"/>
            </a:pPr>
            <a:r>
              <a:rPr lang="ro-RO" sz="3200" b="1" dirty="0">
                <a:latin typeface="Arial" charset="0"/>
                <a:ea typeface="Arial" charset="0"/>
                <a:cs typeface="Arial" charset="0"/>
              </a:rPr>
              <a:t>Examenul histopatologic a relevat leziuni cito-histologice severe specifice infecției virale, localizate predominant în sistemul nervos central.</a:t>
            </a: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err="1">
                <a:latin typeface="Arial Black" panose="020B0A04020102020204" pitchFamily="34" charset="0"/>
              </a:rPr>
              <a:t>Conferința</a:t>
            </a:r>
            <a:r>
              <a:rPr lang="en-US" sz="6000" b="1" dirty="0">
                <a:latin typeface="Arial Black" panose="020B0A04020102020204" pitchFamily="34" charset="0"/>
              </a:rPr>
              <a:t> </a:t>
            </a:r>
            <a:r>
              <a:rPr lang="en-US" sz="6000" b="1" dirty="0" err="1">
                <a:latin typeface="Arial Black" panose="020B0A04020102020204" pitchFamily="34" charset="0"/>
              </a:rPr>
              <a:t>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err="1">
                <a:latin typeface="Arial Black" panose="020B0A04020102020204" pitchFamily="34" charset="0"/>
              </a:rPr>
              <a:t>Ediția</a:t>
            </a:r>
            <a:r>
              <a:rPr lang="en-US" sz="6000" b="1" dirty="0">
                <a:latin typeface="Arial Black" panose="020B0A04020102020204" pitchFamily="34" charset="0"/>
              </a:rPr>
              <a:t> a V-a – 28 </a:t>
            </a:r>
            <a:r>
              <a:rPr lang="en-US" sz="6000" b="1" dirty="0" err="1">
                <a:latin typeface="Arial Black" panose="020B0A04020102020204" pitchFamily="34" charset="0"/>
              </a:rPr>
              <a:t>mai</a:t>
            </a:r>
            <a:r>
              <a:rPr lang="en-US" sz="6000" b="1" dirty="0">
                <a:latin typeface="Arial Black" panose="020B0A04020102020204" pitchFamily="34" charset="0"/>
              </a:rPr>
              <a:t> 2026</a:t>
            </a:r>
          </a:p>
          <a:p>
            <a:endParaRPr lang="en-US" sz="6000" dirty="0"/>
          </a:p>
        </p:txBody>
      </p:sp>
      <p:sp>
        <p:nvSpPr>
          <p:cNvPr id="16" name="TextBox 15"/>
          <p:cNvSpPr txBox="1"/>
          <p:nvPr/>
        </p:nvSpPr>
        <p:spPr>
          <a:xfrm>
            <a:off x="27651456" y="1684421"/>
            <a:ext cx="3017282" cy="2308324"/>
          </a:xfrm>
          <a:prstGeom prst="rect">
            <a:avLst/>
          </a:prstGeom>
          <a:noFill/>
        </p:spPr>
        <p:txBody>
          <a:bodyPr wrap="square" rtlCol="0">
            <a:spAutoFit/>
          </a:bodyPr>
          <a:lstStyle/>
          <a:p>
            <a:endParaRPr lang="ro-RO" sz="4800" dirty="0"/>
          </a:p>
          <a:p>
            <a:endParaRPr lang="ro-RO" sz="4800" dirty="0"/>
          </a:p>
          <a:p>
            <a:endParaRPr lang="en-US" sz="48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sp>
        <p:nvSpPr>
          <p:cNvPr id="46" name="Rectangle 2">
            <a:extLst>
              <a:ext uri="{FF2B5EF4-FFF2-40B4-BE49-F238E27FC236}">
                <a16:creationId xmlns:a16="http://schemas.microsoft.com/office/drawing/2014/main" id="{23C37572-9760-07BD-0463-11DCDB5ED966}"/>
              </a:ext>
            </a:extLst>
          </p:cNvPr>
          <p:cNvSpPr>
            <a:spLocks noChangeArrowheads="1"/>
          </p:cNvSpPr>
          <p:nvPr/>
        </p:nvSpPr>
        <p:spPr bwMode="auto">
          <a:xfrm>
            <a:off x="0" y="0"/>
            <a:ext cx="32399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3536417A-D3BA-D46E-D385-5EE723B95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5615" y="1356572"/>
            <a:ext cx="2359424" cy="2359424"/>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3">
            <a:extLst>
              <a:ext uri="{FF2B5EF4-FFF2-40B4-BE49-F238E27FC236}">
                <a16:creationId xmlns:a16="http://schemas.microsoft.com/office/drawing/2014/main" id="{5388A768-7339-2223-E9D1-466CADC46C87}"/>
              </a:ext>
            </a:extLst>
          </p:cNvPr>
          <p:cNvSpPr>
            <a:spLocks noChangeArrowheads="1"/>
          </p:cNvSpPr>
          <p:nvPr/>
        </p:nvSpPr>
        <p:spPr bwMode="auto">
          <a:xfrm>
            <a:off x="27055652" y="3827313"/>
            <a:ext cx="52079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116998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6998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6998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6998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6998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6998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6998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6998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tab pos="1169988" algn="l"/>
              </a:tabLst>
            </a:pPr>
            <a:r>
              <a:rPr kumimoji="0" lang="ro-RO" altLang="zh-CN" sz="2400" b="1" i="0" u="none" strike="noStrike" cap="none" normalizeH="0" baseline="0" dirty="0">
                <a:ln>
                  <a:noFill/>
                </a:ln>
                <a:solidFill>
                  <a:schemeClr val="tx1"/>
                </a:solidFill>
                <a:effectLst>
                  <a:outerShdw blurRad="38100" dist="38100" dir="2700000" algn="tl">
                    <a:srgbClr val="C0C0C0"/>
                  </a:outerShdw>
                </a:effectLst>
                <a:ea typeface="SimSun" panose="02010600030101010101" pitchFamily="2" charset="-122"/>
                <a:cs typeface="Arial" panose="020B0604020202020204" pitchFamily="34" charset="0"/>
              </a:rPr>
              <a:t> </a:t>
            </a:r>
            <a:r>
              <a:rPr kumimoji="0" lang="fr-FR" altLang="zh-CN" sz="2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INSTITUTUL DE DIAGNOSTIC ŞI</a:t>
            </a:r>
            <a:endParaRPr kumimoji="0" lang="en-US" altLang="zh-CN" sz="2400" b="1" i="0" u="none" strike="noStrike" cap="none" normalizeH="0" baseline="0" dirty="0">
              <a:ln>
                <a:noFill/>
              </a:ln>
              <a:solidFill>
                <a:schemeClr val="tx1"/>
              </a:solidFill>
              <a:effectLst/>
              <a:cs typeface="Arial" panose="020B0604020202020204"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tab pos="1169988" algn="l"/>
              </a:tabLst>
            </a:pPr>
            <a:r>
              <a:rPr kumimoji="0" lang="fr-FR" altLang="zh-CN" sz="2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SĂNĂTATE ANIMALĂ</a:t>
            </a:r>
            <a:endParaRPr kumimoji="0" lang="en-US" altLang="zh-CN" sz="2400" b="1" i="0" u="none" strike="noStrike" cap="none" normalizeH="0" baseline="0" dirty="0">
              <a:ln>
                <a:noFill/>
              </a:ln>
              <a:solidFill>
                <a:schemeClr val="tx1"/>
              </a:solidFill>
              <a:effectLst/>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169988" algn="l"/>
              </a:tabLst>
            </a:pPr>
            <a:endParaRPr kumimoji="0" lang="en-US" altLang="zh-CN" sz="2400" b="0" i="0" u="none" strike="noStrike" cap="none" normalizeH="0" baseline="0" dirty="0">
              <a:ln>
                <a:noFill/>
              </a:ln>
              <a:solidFill>
                <a:schemeClr val="tx1"/>
              </a:solidFill>
              <a:effectLst/>
            </a:endParaRPr>
          </a:p>
        </p:txBody>
      </p:sp>
      <p:graphicFrame>
        <p:nvGraphicFramePr>
          <p:cNvPr id="3" name="Table 2">
            <a:extLst>
              <a:ext uri="{FF2B5EF4-FFF2-40B4-BE49-F238E27FC236}">
                <a16:creationId xmlns:a16="http://schemas.microsoft.com/office/drawing/2014/main" id="{F343A100-29FB-F0D4-FE72-F6C5B3645A71}"/>
              </a:ext>
            </a:extLst>
          </p:cNvPr>
          <p:cNvGraphicFramePr>
            <a:graphicFrameLocks noGrp="1"/>
          </p:cNvGraphicFramePr>
          <p:nvPr>
            <p:extLst>
              <p:ext uri="{D42A27DB-BD31-4B8C-83A1-F6EECF244321}">
                <p14:modId xmlns:p14="http://schemas.microsoft.com/office/powerpoint/2010/main" val="3255694552"/>
              </p:ext>
            </p:extLst>
          </p:nvPr>
        </p:nvGraphicFramePr>
        <p:xfrm>
          <a:off x="1573148" y="25214415"/>
          <a:ext cx="10245082" cy="7703125"/>
        </p:xfrm>
        <a:graphic>
          <a:graphicData uri="http://schemas.openxmlformats.org/drawingml/2006/table">
            <a:tbl>
              <a:tblPr firstRow="1" firstCol="1" bandRow="1">
                <a:tableStyleId>{5C22544A-7EE6-4342-B048-85BDC9FD1C3A}</a:tableStyleId>
              </a:tblPr>
              <a:tblGrid>
                <a:gridCol w="3197594">
                  <a:extLst>
                    <a:ext uri="{9D8B030D-6E8A-4147-A177-3AD203B41FA5}">
                      <a16:colId xmlns:a16="http://schemas.microsoft.com/office/drawing/2014/main" val="2991805863"/>
                    </a:ext>
                  </a:extLst>
                </a:gridCol>
                <a:gridCol w="1926278">
                  <a:extLst>
                    <a:ext uri="{9D8B030D-6E8A-4147-A177-3AD203B41FA5}">
                      <a16:colId xmlns:a16="http://schemas.microsoft.com/office/drawing/2014/main" val="3734456890"/>
                    </a:ext>
                  </a:extLst>
                </a:gridCol>
                <a:gridCol w="2561271">
                  <a:extLst>
                    <a:ext uri="{9D8B030D-6E8A-4147-A177-3AD203B41FA5}">
                      <a16:colId xmlns:a16="http://schemas.microsoft.com/office/drawing/2014/main" val="3578823776"/>
                    </a:ext>
                  </a:extLst>
                </a:gridCol>
                <a:gridCol w="2559939">
                  <a:extLst>
                    <a:ext uri="{9D8B030D-6E8A-4147-A177-3AD203B41FA5}">
                      <a16:colId xmlns:a16="http://schemas.microsoft.com/office/drawing/2014/main" val="981993648"/>
                    </a:ext>
                  </a:extLst>
                </a:gridCol>
              </a:tblGrid>
              <a:tr h="453125">
                <a:tc>
                  <a:txBody>
                    <a:bodyPr/>
                    <a:lstStyle/>
                    <a:p>
                      <a:pPr marL="0" marR="0" algn="ctr">
                        <a:lnSpc>
                          <a:spcPct val="150000"/>
                        </a:lnSpc>
                        <a:buNone/>
                        <a:tabLst>
                          <a:tab pos="90170" algn="l"/>
                        </a:tabLst>
                      </a:pPr>
                      <a:r>
                        <a:rPr lang="ro-RO" sz="1800" b="1" dirty="0">
                          <a:effectLst/>
                        </a:rPr>
                        <a:t>Tip organ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dirty="0">
                          <a:effectLst/>
                        </a:rPr>
                        <a:t>    Diluție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dirty="0">
                          <a:effectLst/>
                        </a:rPr>
                        <a:t>   Semne clinice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dirty="0">
                          <a:effectLst/>
                        </a:rPr>
                        <a:t>Ct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8741675"/>
                  </a:ext>
                </a:extLst>
              </a:tr>
              <a:tr h="453125">
                <a:tc>
                  <a:txBody>
                    <a:bodyPr/>
                    <a:lstStyle/>
                    <a:p>
                      <a:pPr marL="0" marR="0" algn="ctr">
                        <a:lnSpc>
                          <a:spcPct val="150000"/>
                        </a:lnSpc>
                        <a:buNone/>
                        <a:tabLst>
                          <a:tab pos="90170" algn="l"/>
                        </a:tabLst>
                      </a:pPr>
                      <a:r>
                        <a:rPr lang="ro-RO" sz="1800" b="1">
                          <a:effectLst/>
                        </a:rPr>
                        <a:t>Creier </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40640" algn="ctr">
                        <a:lnSpc>
                          <a:spcPct val="150000"/>
                        </a:lnSpc>
                        <a:buNone/>
                        <a:tabLst>
                          <a:tab pos="90170" algn="l"/>
                        </a:tabLst>
                      </a:pPr>
                      <a:r>
                        <a:rPr lang="ro-RO" sz="1800" b="1" dirty="0">
                          <a:effectLst/>
                        </a:rPr>
                        <a:t>10</a:t>
                      </a:r>
                      <a:r>
                        <a:rPr lang="ro-RO" sz="1800" b="1" baseline="30000" dirty="0">
                          <a:effectLst/>
                        </a:rPr>
                        <a:t>-2</a:t>
                      </a:r>
                    </a:p>
                    <a:p>
                      <a:pPr marL="0" marR="40640" algn="ctr">
                        <a:lnSpc>
                          <a:spcPct val="150000"/>
                        </a:lnSpc>
                        <a:buNone/>
                        <a:tabLst>
                          <a:tab pos="90170" algn="l"/>
                        </a:tabLst>
                      </a:pPr>
                      <a:endParaRPr lang="en-US" sz="1800" b="1" dirty="0">
                        <a:effectLst/>
                        <a:latin typeface="Times New Roman" panose="02020603050405020304" pitchFamily="18" charset="0"/>
                        <a:cs typeface="Times New Roman" panose="02020603050405020304" pitchFamily="18" charset="0"/>
                      </a:endParaRPr>
                    </a:p>
                  </a:txBody>
                  <a:tcPr marL="68580" marR="68580" marT="0" marB="0" anchor="ctr"/>
                </a:tc>
                <a:tc rowSpan="4">
                  <a:txBody>
                    <a:bodyPr/>
                    <a:lstStyle/>
                    <a:p>
                      <a:pPr marL="0" marR="0" algn="ctr">
                        <a:lnSpc>
                          <a:spcPct val="150000"/>
                        </a:lnSpc>
                        <a:buNone/>
                        <a:tabLst>
                          <a:tab pos="90170" algn="l"/>
                        </a:tabLst>
                      </a:pPr>
                      <a:r>
                        <a:rPr lang="ro-RO" sz="1800" b="1" dirty="0">
                          <a:effectLst/>
                        </a:rPr>
                        <a:t>DA</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a:effectLst/>
                        </a:rPr>
                        <a:t>17,80</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3066640"/>
                  </a:ext>
                </a:extLst>
              </a:tr>
              <a:tr h="453125">
                <a:tc>
                  <a:txBody>
                    <a:bodyPr/>
                    <a:lstStyle/>
                    <a:p>
                      <a:pPr marL="0" marR="0" algn="ctr">
                        <a:lnSpc>
                          <a:spcPct val="150000"/>
                        </a:lnSpc>
                        <a:buNone/>
                        <a:tabLst>
                          <a:tab pos="90170" algn="l"/>
                        </a:tabLst>
                      </a:pPr>
                      <a:r>
                        <a:rPr lang="ro-RO" sz="1800" b="1">
                          <a:effectLst/>
                        </a:rPr>
                        <a:t>Intestin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4468012"/>
                  </a:ext>
                </a:extLst>
              </a:tr>
              <a:tr h="453125">
                <a:tc>
                  <a:txBody>
                    <a:bodyPr/>
                    <a:lstStyle/>
                    <a:p>
                      <a:pPr marL="0" marR="0" algn="ctr">
                        <a:lnSpc>
                          <a:spcPct val="150000"/>
                        </a:lnSpc>
                        <a:buNone/>
                        <a:tabLst>
                          <a:tab pos="90170" algn="l"/>
                        </a:tabLst>
                      </a:pPr>
                      <a:r>
                        <a:rPr lang="ro-RO" sz="1800" b="1" dirty="0">
                          <a:effectLst/>
                        </a:rPr>
                        <a:t>Organe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32,57</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4631537"/>
                  </a:ext>
                </a:extLst>
              </a:tr>
              <a:tr h="453125">
                <a:tc>
                  <a:txBody>
                    <a:bodyPr/>
                    <a:lstStyle/>
                    <a:p>
                      <a:pPr marL="0" marR="0" algn="ctr">
                        <a:lnSpc>
                          <a:spcPct val="150000"/>
                        </a:lnSpc>
                        <a:buNone/>
                        <a:tabLst>
                          <a:tab pos="90170" algn="l"/>
                        </a:tabLst>
                      </a:pPr>
                      <a:r>
                        <a:rPr lang="ro-RO" sz="1800" b="1">
                          <a:effectLst/>
                        </a:rPr>
                        <a:t>Pulmon+Trahee </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dirty="0"/>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27,05</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8427936"/>
                  </a:ext>
                </a:extLst>
              </a:tr>
              <a:tr h="453125">
                <a:tc>
                  <a:txBody>
                    <a:bodyPr/>
                    <a:lstStyle/>
                    <a:p>
                      <a:pPr marL="0" marR="0" algn="ctr">
                        <a:lnSpc>
                          <a:spcPct val="150000"/>
                        </a:lnSpc>
                        <a:buNone/>
                        <a:tabLst>
                          <a:tab pos="90170" algn="l"/>
                        </a:tabLst>
                      </a:pPr>
                      <a:r>
                        <a:rPr lang="ro-RO" sz="1800" b="1">
                          <a:effectLst/>
                        </a:rPr>
                        <a:t>Creier </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40640" algn="ctr">
                        <a:lnSpc>
                          <a:spcPct val="150000"/>
                        </a:lnSpc>
                        <a:buNone/>
                        <a:tabLst>
                          <a:tab pos="90170" algn="l"/>
                        </a:tabLst>
                      </a:pPr>
                      <a:r>
                        <a:rPr lang="ro-RO" sz="1800" b="1" dirty="0">
                          <a:effectLst/>
                        </a:rPr>
                        <a:t>10</a:t>
                      </a:r>
                      <a:r>
                        <a:rPr lang="ro-RO" sz="1800" b="1" baseline="30000" dirty="0">
                          <a:effectLst/>
                        </a:rPr>
                        <a:t>-3</a:t>
                      </a:r>
                    </a:p>
                    <a:p>
                      <a:pPr marL="0" marR="40640" algn="ctr">
                        <a:lnSpc>
                          <a:spcPct val="150000"/>
                        </a:lnSpc>
                        <a:buNone/>
                        <a:tabLst>
                          <a:tab pos="90170" algn="l"/>
                        </a:tabLst>
                      </a:pPr>
                      <a:endParaRPr lang="en-US" sz="1800" b="1" dirty="0">
                        <a:effectLst/>
                        <a:latin typeface="Times New Roman" panose="02020603050405020304" pitchFamily="18" charset="0"/>
                        <a:cs typeface="Times New Roman" panose="02020603050405020304" pitchFamily="18" charset="0"/>
                      </a:endParaRPr>
                    </a:p>
                  </a:txBody>
                  <a:tcPr marL="68580" marR="68580" marT="0" marB="0" anchor="ctr"/>
                </a:tc>
                <a:tc rowSpan="4">
                  <a:txBody>
                    <a:bodyPr/>
                    <a:lstStyle/>
                    <a:p>
                      <a:pPr marL="0" marR="0" algn="ctr">
                        <a:lnSpc>
                          <a:spcPct val="150000"/>
                        </a:lnSpc>
                        <a:buNone/>
                        <a:tabLst>
                          <a:tab pos="90170" algn="l"/>
                        </a:tabLst>
                      </a:pPr>
                      <a:r>
                        <a:rPr lang="ro-RO" sz="1800" b="1" dirty="0">
                          <a:effectLst/>
                        </a:rPr>
                        <a:t>DA</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dirty="0">
                          <a:effectLst/>
                        </a:rPr>
                        <a:t>12,70</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0836071"/>
                  </a:ext>
                </a:extLst>
              </a:tr>
              <a:tr h="453125">
                <a:tc>
                  <a:txBody>
                    <a:bodyPr/>
                    <a:lstStyle/>
                    <a:p>
                      <a:pPr marL="0" marR="0" algn="ctr">
                        <a:lnSpc>
                          <a:spcPct val="150000"/>
                        </a:lnSpc>
                        <a:buNone/>
                        <a:tabLst>
                          <a:tab pos="90170" algn="l"/>
                        </a:tabLst>
                      </a:pPr>
                      <a:r>
                        <a:rPr lang="ro-RO" sz="1800" b="1">
                          <a:effectLst/>
                        </a:rPr>
                        <a:t>Intestin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34,57</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7398250"/>
                  </a:ext>
                </a:extLst>
              </a:tr>
              <a:tr h="453125">
                <a:tc>
                  <a:txBody>
                    <a:bodyPr/>
                    <a:lstStyle/>
                    <a:p>
                      <a:pPr marL="0" marR="0" algn="ctr">
                        <a:lnSpc>
                          <a:spcPct val="150000"/>
                        </a:lnSpc>
                        <a:buNone/>
                        <a:tabLst>
                          <a:tab pos="90170" algn="l"/>
                        </a:tabLst>
                      </a:pPr>
                      <a:r>
                        <a:rPr lang="ro-RO" sz="1800" b="1">
                          <a:effectLst/>
                        </a:rPr>
                        <a:t>Organe</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dirty="0">
                          <a:effectLst/>
                        </a:rPr>
                        <a:t>27,19</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6486113"/>
                  </a:ext>
                </a:extLst>
              </a:tr>
              <a:tr h="453125">
                <a:tc>
                  <a:txBody>
                    <a:bodyPr/>
                    <a:lstStyle/>
                    <a:p>
                      <a:pPr marL="0" marR="0" algn="ctr">
                        <a:lnSpc>
                          <a:spcPct val="150000"/>
                        </a:lnSpc>
                        <a:buNone/>
                        <a:tabLst>
                          <a:tab pos="90170" algn="l"/>
                        </a:tabLst>
                      </a:pPr>
                      <a:r>
                        <a:rPr lang="ro-RO" sz="1800" b="1">
                          <a:effectLst/>
                        </a:rPr>
                        <a:t>Pulmon+Trahee</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dirty="0"/>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21,55</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9701610"/>
                  </a:ext>
                </a:extLst>
              </a:tr>
              <a:tr h="453125">
                <a:tc>
                  <a:txBody>
                    <a:bodyPr/>
                    <a:lstStyle/>
                    <a:p>
                      <a:pPr marL="0" marR="0" algn="ctr">
                        <a:lnSpc>
                          <a:spcPct val="150000"/>
                        </a:lnSpc>
                        <a:buNone/>
                        <a:tabLst>
                          <a:tab pos="90170" algn="l"/>
                        </a:tabLst>
                      </a:pPr>
                      <a:r>
                        <a:rPr lang="ro-RO" sz="1800" b="1">
                          <a:effectLst/>
                        </a:rPr>
                        <a:t>Creier</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40640" algn="ctr">
                        <a:lnSpc>
                          <a:spcPct val="150000"/>
                        </a:lnSpc>
                        <a:buNone/>
                        <a:tabLst>
                          <a:tab pos="90170" algn="l"/>
                        </a:tabLst>
                      </a:pPr>
                      <a:r>
                        <a:rPr lang="ro-RO" sz="1800" b="1" dirty="0">
                          <a:effectLst/>
                        </a:rPr>
                        <a:t>10</a:t>
                      </a:r>
                      <a:r>
                        <a:rPr lang="ro-RO" sz="1800" b="1" baseline="30000" dirty="0">
                          <a:effectLst/>
                        </a:rPr>
                        <a:t>-4</a:t>
                      </a:r>
                    </a:p>
                    <a:p>
                      <a:pPr marL="0" marR="40640" algn="ctr">
                        <a:lnSpc>
                          <a:spcPct val="150000"/>
                        </a:lnSpc>
                        <a:buNone/>
                        <a:tabLst>
                          <a:tab pos="90170" algn="l"/>
                        </a:tabLst>
                      </a:pPr>
                      <a:endParaRPr lang="en-US" sz="1800" b="1" dirty="0">
                        <a:effectLst/>
                        <a:latin typeface="Times New Roman" panose="02020603050405020304" pitchFamily="18" charset="0"/>
                        <a:cs typeface="Times New Roman" panose="02020603050405020304" pitchFamily="18" charset="0"/>
                      </a:endParaRPr>
                    </a:p>
                  </a:txBody>
                  <a:tcPr marL="68580" marR="68580" marT="0" marB="0" anchor="ctr"/>
                </a:tc>
                <a:tc rowSpan="4">
                  <a:txBody>
                    <a:bodyPr/>
                    <a:lstStyle/>
                    <a:p>
                      <a:pPr marL="0" marR="0" algn="ctr">
                        <a:lnSpc>
                          <a:spcPct val="150000"/>
                        </a:lnSpc>
                        <a:buNone/>
                        <a:tabLst>
                          <a:tab pos="90170" algn="l"/>
                        </a:tabLst>
                      </a:pPr>
                      <a:r>
                        <a:rPr lang="ro-RO" sz="1800" b="1">
                          <a:effectLst/>
                        </a:rPr>
                        <a:t>DA</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a:effectLst/>
                        </a:rPr>
                        <a:t>17,68</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1506216"/>
                  </a:ext>
                </a:extLst>
              </a:tr>
              <a:tr h="453125">
                <a:tc>
                  <a:txBody>
                    <a:bodyPr/>
                    <a:lstStyle/>
                    <a:p>
                      <a:pPr marL="0" marR="0" algn="ctr">
                        <a:lnSpc>
                          <a:spcPct val="150000"/>
                        </a:lnSpc>
                        <a:buNone/>
                        <a:tabLst>
                          <a:tab pos="90170" algn="l"/>
                        </a:tabLst>
                      </a:pPr>
                      <a:r>
                        <a:rPr lang="ro-RO" sz="1800" b="1">
                          <a:effectLst/>
                        </a:rPr>
                        <a:t>Intestin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31,28</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7191727"/>
                  </a:ext>
                </a:extLst>
              </a:tr>
              <a:tr h="453125">
                <a:tc>
                  <a:txBody>
                    <a:bodyPr/>
                    <a:lstStyle/>
                    <a:p>
                      <a:pPr marL="0" marR="0" algn="ctr">
                        <a:lnSpc>
                          <a:spcPct val="150000"/>
                        </a:lnSpc>
                        <a:buNone/>
                        <a:tabLst>
                          <a:tab pos="90170" algn="l"/>
                        </a:tabLst>
                      </a:pPr>
                      <a:r>
                        <a:rPr lang="ro-RO" sz="1800" b="1">
                          <a:effectLst/>
                        </a:rPr>
                        <a:t>Organe</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23,76</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7712540"/>
                  </a:ext>
                </a:extLst>
              </a:tr>
              <a:tr h="453125">
                <a:tc>
                  <a:txBody>
                    <a:bodyPr/>
                    <a:lstStyle/>
                    <a:p>
                      <a:pPr marL="0" marR="0" algn="ctr">
                        <a:lnSpc>
                          <a:spcPct val="150000"/>
                        </a:lnSpc>
                        <a:buNone/>
                        <a:tabLst>
                          <a:tab pos="90170" algn="l"/>
                        </a:tabLst>
                      </a:pPr>
                      <a:r>
                        <a:rPr lang="ro-RO" sz="1800" b="1">
                          <a:effectLst/>
                        </a:rPr>
                        <a:t>Pulmon+Trahee</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dirty="0"/>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23,26</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4059654"/>
                  </a:ext>
                </a:extLst>
              </a:tr>
              <a:tr h="453125">
                <a:tc>
                  <a:txBody>
                    <a:bodyPr/>
                    <a:lstStyle/>
                    <a:p>
                      <a:pPr marL="0" marR="0" algn="ctr">
                        <a:lnSpc>
                          <a:spcPct val="150000"/>
                        </a:lnSpc>
                        <a:buNone/>
                        <a:tabLst>
                          <a:tab pos="90170" algn="l"/>
                        </a:tabLst>
                      </a:pPr>
                      <a:r>
                        <a:rPr lang="ro-RO" sz="1800" b="1">
                          <a:effectLst/>
                        </a:rPr>
                        <a:t>Creier </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40640" algn="ctr">
                        <a:lnSpc>
                          <a:spcPct val="150000"/>
                        </a:lnSpc>
                        <a:buNone/>
                        <a:tabLst>
                          <a:tab pos="90170" algn="l"/>
                        </a:tabLst>
                      </a:pPr>
                      <a:r>
                        <a:rPr lang="ro-RO" sz="1800" b="1" dirty="0">
                          <a:effectLst/>
                        </a:rPr>
                        <a:t>10</a:t>
                      </a:r>
                      <a:r>
                        <a:rPr lang="ro-RO" sz="1800" b="1" baseline="30000" dirty="0">
                          <a:effectLst/>
                        </a:rPr>
                        <a:t>-5</a:t>
                      </a:r>
                    </a:p>
                    <a:p>
                      <a:pPr marL="0" marR="40640" algn="ctr">
                        <a:lnSpc>
                          <a:spcPct val="150000"/>
                        </a:lnSpc>
                        <a:buNone/>
                        <a:tabLst>
                          <a:tab pos="90170" algn="l"/>
                        </a:tabLst>
                      </a:pPr>
                      <a:endParaRPr lang="en-US" sz="1800" b="1" dirty="0">
                        <a:effectLst/>
                        <a:latin typeface="Times New Roman" panose="02020603050405020304" pitchFamily="18" charset="0"/>
                        <a:cs typeface="Times New Roman" panose="02020603050405020304" pitchFamily="18" charset="0"/>
                      </a:endParaRPr>
                    </a:p>
                  </a:txBody>
                  <a:tcPr marL="68580" marR="68580" marT="0" marB="0" anchor="ctr"/>
                </a:tc>
                <a:tc rowSpan="4">
                  <a:txBody>
                    <a:bodyPr/>
                    <a:lstStyle/>
                    <a:p>
                      <a:pPr marL="0" marR="0" algn="ctr">
                        <a:lnSpc>
                          <a:spcPct val="150000"/>
                        </a:lnSpc>
                        <a:buNone/>
                        <a:tabLst>
                          <a:tab pos="90170" algn="l"/>
                        </a:tabLst>
                      </a:pPr>
                      <a:r>
                        <a:rPr lang="ro-RO" sz="1800" b="1">
                          <a:effectLst/>
                        </a:rPr>
                        <a:t>NU</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a:effectLst/>
                        </a:rPr>
                        <a:t>36,09</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0546512"/>
                  </a:ext>
                </a:extLst>
              </a:tr>
              <a:tr h="453125">
                <a:tc>
                  <a:txBody>
                    <a:bodyPr/>
                    <a:lstStyle/>
                    <a:p>
                      <a:pPr marL="0" marR="0" algn="ctr">
                        <a:lnSpc>
                          <a:spcPct val="150000"/>
                        </a:lnSpc>
                        <a:buNone/>
                        <a:tabLst>
                          <a:tab pos="90170" algn="l"/>
                        </a:tabLst>
                      </a:pPr>
                      <a:r>
                        <a:rPr lang="ro-RO" sz="1800" b="1">
                          <a:effectLst/>
                        </a:rPr>
                        <a:t>Intestin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37,70</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4422301"/>
                  </a:ext>
                </a:extLst>
              </a:tr>
              <a:tr h="453125">
                <a:tc>
                  <a:txBody>
                    <a:bodyPr/>
                    <a:lstStyle/>
                    <a:p>
                      <a:pPr marL="0" marR="0" algn="ctr">
                        <a:lnSpc>
                          <a:spcPct val="150000"/>
                        </a:lnSpc>
                        <a:buNone/>
                        <a:tabLst>
                          <a:tab pos="90170" algn="l"/>
                        </a:tabLst>
                      </a:pPr>
                      <a:r>
                        <a:rPr lang="ro-RO" sz="1800" b="1">
                          <a:effectLst/>
                        </a:rPr>
                        <a:t>Organe</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36,74</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0101974"/>
                  </a:ext>
                </a:extLst>
              </a:tr>
              <a:tr h="453125">
                <a:tc>
                  <a:txBody>
                    <a:bodyPr/>
                    <a:lstStyle/>
                    <a:p>
                      <a:pPr marL="0" marR="0" algn="ctr">
                        <a:lnSpc>
                          <a:spcPct val="150000"/>
                        </a:lnSpc>
                        <a:buNone/>
                        <a:tabLst>
                          <a:tab pos="90170" algn="l"/>
                        </a:tabLst>
                      </a:pPr>
                      <a:r>
                        <a:rPr lang="ro-RO" sz="1800" b="1">
                          <a:effectLst/>
                        </a:rPr>
                        <a:t>Pulmon+Trahee</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dirty="0"/>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dirty="0">
                          <a:effectLst/>
                        </a:rPr>
                        <a:t>37,51</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4556006"/>
                  </a:ext>
                </a:extLst>
              </a:tr>
            </a:tbl>
          </a:graphicData>
        </a:graphic>
      </p:graphicFrame>
      <p:sp>
        <p:nvSpPr>
          <p:cNvPr id="4" name="TextBox 3">
            <a:extLst>
              <a:ext uri="{FF2B5EF4-FFF2-40B4-BE49-F238E27FC236}">
                <a16:creationId xmlns:a16="http://schemas.microsoft.com/office/drawing/2014/main" id="{012C54D4-26A4-F74F-C5AC-630D35C05505}"/>
              </a:ext>
            </a:extLst>
          </p:cNvPr>
          <p:cNvSpPr txBox="1"/>
          <p:nvPr/>
        </p:nvSpPr>
        <p:spPr>
          <a:xfrm>
            <a:off x="1837032" y="19957168"/>
            <a:ext cx="28989108" cy="4401205"/>
          </a:xfrm>
          <a:prstGeom prst="rect">
            <a:avLst/>
          </a:prstGeom>
          <a:noFill/>
        </p:spPr>
        <p:txBody>
          <a:bodyPr wrap="square" rtlCol="0">
            <a:spAutoFit/>
          </a:bodyPr>
          <a:lstStyle/>
          <a:p>
            <a:pPr algn="just"/>
            <a:r>
              <a:rPr lang="en-US" sz="2800" b="1" dirty="0" err="1"/>
              <a:t>Exemplarele</a:t>
            </a:r>
            <a:r>
              <a:rPr lang="en-US" sz="2800" b="1" dirty="0"/>
              <a:t> </a:t>
            </a:r>
            <a:r>
              <a:rPr lang="en-US" sz="2800" b="1" dirty="0" err="1"/>
              <a:t>aferente</a:t>
            </a:r>
            <a:r>
              <a:rPr lang="en-US" sz="2800" b="1" dirty="0"/>
              <a:t> </a:t>
            </a:r>
            <a:r>
              <a:rPr lang="en-US" sz="2800" b="1" dirty="0" err="1"/>
              <a:t>diluțiilor</a:t>
            </a:r>
            <a:r>
              <a:rPr lang="en-US" sz="2800" b="1" dirty="0"/>
              <a:t> 10^2, 10^3 </a:t>
            </a:r>
            <a:r>
              <a:rPr lang="en-US" sz="2800" b="1" dirty="0" err="1"/>
              <a:t>și</a:t>
            </a:r>
            <a:r>
              <a:rPr lang="en-US" sz="2800" b="1" dirty="0"/>
              <a:t> 10^4, au </a:t>
            </a:r>
            <a:r>
              <a:rPr lang="en-US" sz="2800" b="1" dirty="0" err="1"/>
              <a:t>manifestat</a:t>
            </a:r>
            <a:r>
              <a:rPr lang="en-US" sz="2800" b="1" dirty="0"/>
              <a:t> </a:t>
            </a:r>
            <a:r>
              <a:rPr lang="en-US" sz="2800" b="1" dirty="0" err="1"/>
              <a:t>simptomatologie</a:t>
            </a:r>
            <a:r>
              <a:rPr lang="en-US" sz="2800" b="1" dirty="0"/>
              <a:t> </a:t>
            </a:r>
            <a:r>
              <a:rPr lang="en-US" sz="2800" b="1" dirty="0" err="1"/>
              <a:t>nervoasă</a:t>
            </a:r>
            <a:r>
              <a:rPr lang="en-US" sz="2800" b="1" dirty="0"/>
              <a:t>, </a:t>
            </a:r>
            <a:r>
              <a:rPr lang="en-US" sz="2800" b="1" dirty="0" err="1"/>
              <a:t>respectiv</a:t>
            </a:r>
            <a:r>
              <a:rPr lang="en-US" sz="2800" b="1" dirty="0"/>
              <a:t> </a:t>
            </a:r>
            <a:r>
              <a:rPr lang="en-US" sz="2800" b="1" dirty="0" err="1"/>
              <a:t>paralizia</a:t>
            </a:r>
            <a:r>
              <a:rPr lang="en-US" sz="2800" b="1" dirty="0"/>
              <a:t> </a:t>
            </a:r>
            <a:r>
              <a:rPr lang="en-US" sz="2800" b="1" dirty="0" err="1"/>
              <a:t>trenului</a:t>
            </a:r>
            <a:r>
              <a:rPr lang="en-US" sz="2800" b="1" dirty="0"/>
              <a:t> posterior, </a:t>
            </a:r>
            <a:r>
              <a:rPr lang="en-US" sz="2800" b="1" dirty="0" err="1"/>
              <a:t>începând</a:t>
            </a:r>
            <a:r>
              <a:rPr lang="en-US" sz="2800" b="1" dirty="0"/>
              <a:t> cu </a:t>
            </a:r>
            <a:r>
              <a:rPr lang="en-US" sz="2800" b="1" dirty="0" err="1"/>
              <a:t>ziua</a:t>
            </a:r>
            <a:r>
              <a:rPr lang="en-US" sz="2800" b="1" dirty="0"/>
              <a:t> a 8-a post </a:t>
            </a:r>
            <a:r>
              <a:rPr lang="en-US" sz="2800" b="1" dirty="0" err="1"/>
              <a:t>inoculare</a:t>
            </a:r>
            <a:r>
              <a:rPr lang="en-US" sz="2800" b="1" dirty="0"/>
              <a:t>. Un exemplar </a:t>
            </a:r>
            <a:r>
              <a:rPr lang="en-US" sz="2800" b="1" dirty="0" err="1"/>
              <a:t>aferent</a:t>
            </a:r>
            <a:r>
              <a:rPr lang="en-US" sz="2800" b="1" dirty="0"/>
              <a:t> </a:t>
            </a:r>
            <a:r>
              <a:rPr lang="en-US" sz="2800" b="1" dirty="0" err="1"/>
              <a:t>diluției</a:t>
            </a:r>
            <a:r>
              <a:rPr lang="en-US" sz="2800" b="1" dirty="0"/>
              <a:t> 10^6, a </a:t>
            </a:r>
            <a:r>
              <a:rPr lang="en-US" sz="2800" b="1" dirty="0" err="1"/>
              <a:t>prezentat</a:t>
            </a:r>
            <a:r>
              <a:rPr lang="en-US" sz="2800" b="1" dirty="0"/>
              <a:t> </a:t>
            </a:r>
            <a:r>
              <a:rPr lang="en-US" sz="2800" b="1" dirty="0" err="1"/>
              <a:t>semne</a:t>
            </a:r>
            <a:r>
              <a:rPr lang="en-US" sz="2800" b="1" dirty="0"/>
              <a:t> </a:t>
            </a:r>
            <a:r>
              <a:rPr lang="en-US" sz="2800" b="1" dirty="0" err="1"/>
              <a:t>clinice</a:t>
            </a:r>
            <a:r>
              <a:rPr lang="en-US" sz="2800" b="1" dirty="0"/>
              <a:t> </a:t>
            </a:r>
            <a:r>
              <a:rPr lang="en-US" sz="2800" b="1" dirty="0" err="1"/>
              <a:t>în</a:t>
            </a:r>
            <a:r>
              <a:rPr lang="en-US" sz="2800" b="1" dirty="0"/>
              <a:t> </a:t>
            </a:r>
            <a:r>
              <a:rPr lang="en-US" sz="2800" b="1" dirty="0" err="1"/>
              <a:t>ziua</a:t>
            </a:r>
            <a:r>
              <a:rPr lang="en-US" sz="2800" b="1" dirty="0"/>
              <a:t> a 12-a post-</a:t>
            </a:r>
            <a:r>
              <a:rPr lang="en-US" sz="2800" b="1" dirty="0" err="1"/>
              <a:t>inoculare</a:t>
            </a:r>
            <a:r>
              <a:rPr lang="en-US" sz="2800" b="1" dirty="0"/>
              <a:t>. Nu a </a:t>
            </a:r>
            <a:r>
              <a:rPr lang="en-US" sz="2800" b="1" dirty="0" err="1"/>
              <a:t>fost</a:t>
            </a:r>
            <a:r>
              <a:rPr lang="en-US" sz="2800" b="1" dirty="0"/>
              <a:t> </a:t>
            </a:r>
            <a:r>
              <a:rPr lang="en-US" sz="2800" b="1" dirty="0" err="1"/>
              <a:t>evidentă</a:t>
            </a:r>
            <a:r>
              <a:rPr lang="en-US" sz="2800" b="1" dirty="0"/>
              <a:t> </a:t>
            </a:r>
            <a:r>
              <a:rPr lang="en-US" sz="2800" b="1" dirty="0" err="1"/>
              <a:t>altă</a:t>
            </a:r>
            <a:r>
              <a:rPr lang="en-US" sz="2800" b="1" dirty="0"/>
              <a:t> </a:t>
            </a:r>
            <a:r>
              <a:rPr lang="en-US" sz="2800" b="1" dirty="0" err="1"/>
              <a:t>simptomatologie</a:t>
            </a:r>
            <a:r>
              <a:rPr lang="en-US" sz="2800" b="1" dirty="0"/>
              <a:t>, </a:t>
            </a:r>
            <a:r>
              <a:rPr lang="en-US" sz="2800" b="1" dirty="0" err="1"/>
              <a:t>variația</a:t>
            </a:r>
            <a:r>
              <a:rPr lang="en-US" sz="2800" b="1" dirty="0"/>
              <a:t> </a:t>
            </a:r>
            <a:r>
              <a:rPr lang="en-US" sz="2800" b="1" dirty="0" err="1"/>
              <a:t>greutății</a:t>
            </a:r>
            <a:r>
              <a:rPr lang="en-US" sz="2800" b="1" dirty="0"/>
              <a:t> </a:t>
            </a:r>
            <a:r>
              <a:rPr lang="en-US" sz="2800" b="1" dirty="0" err="1"/>
              <a:t>corporale</a:t>
            </a:r>
            <a:r>
              <a:rPr lang="en-US" sz="2800" b="1" dirty="0"/>
              <a:t> </a:t>
            </a:r>
            <a:r>
              <a:rPr lang="en-US" sz="2800" b="1" dirty="0" err="1"/>
              <a:t>nefiind</a:t>
            </a:r>
            <a:r>
              <a:rPr lang="en-US" sz="2800" b="1" dirty="0"/>
              <a:t> </a:t>
            </a:r>
            <a:r>
              <a:rPr lang="en-US" sz="2800" b="1" dirty="0" err="1"/>
              <a:t>relevantă</a:t>
            </a:r>
            <a:r>
              <a:rPr lang="en-US" sz="2800" b="1" dirty="0"/>
              <a:t> </a:t>
            </a:r>
            <a:r>
              <a:rPr lang="en-US" sz="2800" b="1" dirty="0" err="1"/>
              <a:t>în</a:t>
            </a:r>
            <a:r>
              <a:rPr lang="en-US" sz="2800" b="1" dirty="0"/>
              <a:t> </a:t>
            </a:r>
            <a:r>
              <a:rPr lang="en-US" sz="2800" b="1" dirty="0" err="1"/>
              <a:t>ceea</a:t>
            </a:r>
            <a:r>
              <a:rPr lang="en-US" sz="2800" b="1" dirty="0"/>
              <a:t> </a:t>
            </a:r>
            <a:r>
              <a:rPr lang="en-US" sz="2800" b="1" dirty="0" err="1"/>
              <a:t>ce</a:t>
            </a:r>
            <a:r>
              <a:rPr lang="en-US" sz="2800" b="1" dirty="0"/>
              <a:t> </a:t>
            </a:r>
            <a:r>
              <a:rPr lang="en-US" sz="2800" b="1" dirty="0" err="1"/>
              <a:t>privește</a:t>
            </a:r>
            <a:r>
              <a:rPr lang="en-US" sz="2800" b="1" dirty="0"/>
              <a:t> </a:t>
            </a:r>
            <a:r>
              <a:rPr lang="en-US" sz="2800" b="1" dirty="0" err="1"/>
              <a:t>stabilirea</a:t>
            </a:r>
            <a:r>
              <a:rPr lang="en-US" sz="2800" b="1" dirty="0"/>
              <a:t> </a:t>
            </a:r>
            <a:r>
              <a:rPr lang="en-US" sz="2800" b="1" dirty="0" err="1"/>
              <a:t>gradului</a:t>
            </a:r>
            <a:r>
              <a:rPr lang="en-US" sz="2800" b="1" dirty="0"/>
              <a:t> de </a:t>
            </a:r>
            <a:r>
              <a:rPr lang="en-US" sz="2800" b="1" dirty="0" err="1"/>
              <a:t>afectare</a:t>
            </a:r>
            <a:r>
              <a:rPr lang="en-US" sz="2800" b="1" dirty="0"/>
              <a:t> </a:t>
            </a:r>
            <a:r>
              <a:rPr lang="en-US" sz="2800" b="1" dirty="0" err="1"/>
              <a:t>clinică</a:t>
            </a:r>
            <a:r>
              <a:rPr lang="en-US" sz="2800" b="1" dirty="0"/>
              <a:t>. Se </a:t>
            </a:r>
            <a:r>
              <a:rPr lang="en-US" sz="2800" b="1" dirty="0" err="1"/>
              <a:t>constată</a:t>
            </a:r>
            <a:r>
              <a:rPr lang="en-US" sz="2800" b="1" dirty="0"/>
              <a:t> o </a:t>
            </a:r>
            <a:r>
              <a:rPr lang="en-US" sz="2800" b="1" dirty="0" err="1"/>
              <a:t>evoluție</a:t>
            </a:r>
            <a:r>
              <a:rPr lang="en-US" sz="2800" b="1" dirty="0"/>
              <a:t> </a:t>
            </a:r>
            <a:r>
              <a:rPr lang="en-US" sz="2800" b="1" dirty="0" err="1"/>
              <a:t>acută</a:t>
            </a:r>
            <a:r>
              <a:rPr lang="en-US" sz="2800" b="1" dirty="0"/>
              <a:t> a </a:t>
            </a:r>
            <a:r>
              <a:rPr lang="en-US" sz="2800" b="1" dirty="0" err="1"/>
              <a:t>bolii</a:t>
            </a:r>
            <a:r>
              <a:rPr lang="en-US" sz="2800" b="1" dirty="0"/>
              <a:t>, </a:t>
            </a:r>
            <a:r>
              <a:rPr lang="en-US" sz="2800" b="1" dirty="0" err="1"/>
              <a:t>moartea</a:t>
            </a:r>
            <a:r>
              <a:rPr lang="en-US" sz="2800" b="1" dirty="0"/>
              <a:t> </a:t>
            </a:r>
            <a:r>
              <a:rPr lang="en-US" sz="2800" b="1" dirty="0" err="1"/>
              <a:t>survenind</a:t>
            </a:r>
            <a:r>
              <a:rPr lang="en-US" sz="2800" b="1" dirty="0"/>
              <a:t> </a:t>
            </a:r>
            <a:r>
              <a:rPr lang="en-US" sz="2800" b="1" dirty="0" err="1"/>
              <a:t>imediat</a:t>
            </a:r>
            <a:r>
              <a:rPr lang="en-US" sz="2800" b="1" dirty="0"/>
              <a:t> </a:t>
            </a:r>
            <a:r>
              <a:rPr lang="en-US" sz="2800" b="1" dirty="0" err="1"/>
              <a:t>după</a:t>
            </a:r>
            <a:r>
              <a:rPr lang="en-US" sz="2800" b="1" dirty="0"/>
              <a:t> </a:t>
            </a:r>
            <a:r>
              <a:rPr lang="en-US" sz="2800" b="1" dirty="0" err="1"/>
              <a:t>debutul</a:t>
            </a:r>
            <a:r>
              <a:rPr lang="en-US" sz="2800" b="1" dirty="0"/>
              <a:t> </a:t>
            </a:r>
            <a:r>
              <a:rPr lang="en-US" sz="2800" b="1" dirty="0" err="1"/>
              <a:t>semnelor</a:t>
            </a:r>
            <a:r>
              <a:rPr lang="en-US" sz="2800" b="1" dirty="0"/>
              <a:t> </a:t>
            </a:r>
            <a:r>
              <a:rPr lang="en-US" sz="2800" b="1" dirty="0" err="1"/>
              <a:t>clinice</a:t>
            </a:r>
            <a:r>
              <a:rPr lang="en-US" sz="2800" b="1" dirty="0"/>
              <a:t> (</a:t>
            </a:r>
            <a:r>
              <a:rPr lang="en-US" sz="2800" b="1" dirty="0" err="1"/>
              <a:t>câte</a:t>
            </a:r>
            <a:r>
              <a:rPr lang="en-US" sz="2800" b="1" dirty="0"/>
              <a:t> un exemplar </a:t>
            </a:r>
            <a:r>
              <a:rPr lang="en-US" sz="2800" b="1" dirty="0" err="1"/>
              <a:t>aferent</a:t>
            </a:r>
            <a:r>
              <a:rPr lang="en-US" sz="2800" b="1" dirty="0"/>
              <a:t> </a:t>
            </a:r>
            <a:r>
              <a:rPr lang="en-US" sz="2800" b="1" dirty="0" err="1"/>
              <a:t>diluțiilor</a:t>
            </a:r>
            <a:r>
              <a:rPr lang="en-US" sz="2800" b="1" dirty="0"/>
              <a:t> 10^3 </a:t>
            </a:r>
            <a:r>
              <a:rPr lang="en-US" sz="2800" b="1" dirty="0" err="1"/>
              <a:t>și</a:t>
            </a:r>
            <a:r>
              <a:rPr lang="en-US" sz="2800" b="1" dirty="0"/>
              <a:t> 10^4) </a:t>
            </a:r>
            <a:r>
              <a:rPr lang="en-US" sz="2800" b="1" dirty="0" err="1"/>
              <a:t>și</a:t>
            </a:r>
            <a:r>
              <a:rPr lang="en-US" sz="2800" b="1" dirty="0"/>
              <a:t> o </a:t>
            </a:r>
            <a:r>
              <a:rPr lang="en-US" sz="2800" b="1" dirty="0" err="1"/>
              <a:t>evoluție</a:t>
            </a:r>
            <a:r>
              <a:rPr lang="en-US" sz="2800" b="1" dirty="0"/>
              <a:t> </a:t>
            </a:r>
            <a:r>
              <a:rPr lang="en-US" sz="2800" b="1" dirty="0" err="1"/>
              <a:t>subacută</a:t>
            </a:r>
            <a:r>
              <a:rPr lang="en-US" sz="2800" b="1" dirty="0"/>
              <a:t>, cu </a:t>
            </a:r>
            <a:r>
              <a:rPr lang="en-US" sz="2800" b="1" dirty="0" err="1"/>
              <a:t>semne</a:t>
            </a:r>
            <a:r>
              <a:rPr lang="en-US" sz="2800" b="1" dirty="0"/>
              <a:t> </a:t>
            </a:r>
            <a:r>
              <a:rPr lang="en-US" sz="2800" b="1" dirty="0" err="1"/>
              <a:t>clinice</a:t>
            </a:r>
            <a:r>
              <a:rPr lang="en-US" sz="2800" b="1" dirty="0"/>
              <a:t> </a:t>
            </a:r>
            <a:r>
              <a:rPr lang="en-US" sz="2800" b="1" dirty="0" err="1"/>
              <a:t>manifeste</a:t>
            </a:r>
            <a:r>
              <a:rPr lang="en-US" sz="2800" b="1" dirty="0"/>
              <a:t> pe </a:t>
            </a:r>
            <a:r>
              <a:rPr lang="en-US" sz="2800" b="1" dirty="0" err="1"/>
              <a:t>parcursul</a:t>
            </a:r>
            <a:r>
              <a:rPr lang="en-US" sz="2800" b="1" dirty="0"/>
              <a:t> </a:t>
            </a:r>
            <a:r>
              <a:rPr lang="en-US" sz="2800" b="1" dirty="0" err="1"/>
              <a:t>mai</a:t>
            </a:r>
            <a:r>
              <a:rPr lang="en-US" sz="2800" b="1" dirty="0"/>
              <a:t> </a:t>
            </a:r>
            <a:r>
              <a:rPr lang="en-US" sz="2800" b="1" dirty="0" err="1"/>
              <a:t>multor</a:t>
            </a:r>
            <a:r>
              <a:rPr lang="en-US" sz="2800" b="1" dirty="0"/>
              <a:t> </a:t>
            </a:r>
            <a:r>
              <a:rPr lang="en-US" sz="2800" b="1" dirty="0" err="1"/>
              <a:t>zile</a:t>
            </a:r>
            <a:r>
              <a:rPr lang="en-US" sz="2800" b="1" dirty="0"/>
              <a:t>. </a:t>
            </a:r>
            <a:r>
              <a:rPr lang="en-US" sz="2800" b="1" dirty="0" err="1"/>
              <a:t>Organele</a:t>
            </a:r>
            <a:r>
              <a:rPr lang="en-US" sz="2800" b="1" dirty="0"/>
              <a:t> </a:t>
            </a:r>
            <a:r>
              <a:rPr lang="en-US" sz="2800" b="1" dirty="0" err="1"/>
              <a:t>colectate</a:t>
            </a:r>
            <a:r>
              <a:rPr lang="en-US" sz="2800" b="1" dirty="0"/>
              <a:t> </a:t>
            </a:r>
            <a:r>
              <a:rPr lang="ro-RO" sz="2800" b="1" dirty="0"/>
              <a:t>de la animalele c</a:t>
            </a:r>
            <a:r>
              <a:rPr lang="en-US" sz="2800" b="1" dirty="0"/>
              <a:t>are au </a:t>
            </a:r>
            <a:r>
              <a:rPr lang="en-US" sz="2800" b="1" dirty="0" err="1"/>
              <a:t>prezentat</a:t>
            </a:r>
            <a:r>
              <a:rPr lang="en-US" sz="2800" b="1" dirty="0"/>
              <a:t> </a:t>
            </a:r>
            <a:r>
              <a:rPr lang="en-US" sz="2800" b="1" dirty="0" err="1"/>
              <a:t>semne</a:t>
            </a:r>
            <a:r>
              <a:rPr lang="en-US" sz="2800" b="1" dirty="0"/>
              <a:t> </a:t>
            </a:r>
            <a:r>
              <a:rPr lang="en-US" sz="2800" b="1" dirty="0" err="1"/>
              <a:t>clinice</a:t>
            </a:r>
            <a:r>
              <a:rPr lang="en-US" sz="2800" b="1" dirty="0"/>
              <a:t> la </a:t>
            </a:r>
            <a:r>
              <a:rPr lang="en-US" sz="2800" b="1" dirty="0" err="1"/>
              <a:t>diluțiile</a:t>
            </a:r>
            <a:r>
              <a:rPr lang="en-US" sz="2800" b="1" dirty="0"/>
              <a:t> 10^2, 10^3, 10^4 </a:t>
            </a:r>
            <a:r>
              <a:rPr lang="en-US" sz="2800" b="1" dirty="0" err="1"/>
              <a:t>și</a:t>
            </a:r>
            <a:r>
              <a:rPr lang="en-US" sz="2800" b="1" dirty="0"/>
              <a:t> o </a:t>
            </a:r>
            <a:r>
              <a:rPr lang="en-US" sz="2800" b="1" dirty="0" err="1"/>
              <a:t>probă</a:t>
            </a:r>
            <a:r>
              <a:rPr lang="en-US" sz="2800" b="1" dirty="0"/>
              <a:t> </a:t>
            </a:r>
            <a:r>
              <a:rPr lang="en-US" sz="2800" b="1" dirty="0" err="1"/>
              <a:t>fără</a:t>
            </a:r>
            <a:r>
              <a:rPr lang="en-US" sz="2800" b="1" dirty="0"/>
              <a:t> </a:t>
            </a:r>
            <a:r>
              <a:rPr lang="en-US" sz="2800" b="1" dirty="0" err="1"/>
              <a:t>semne</a:t>
            </a:r>
            <a:r>
              <a:rPr lang="en-US" sz="2800" b="1" dirty="0"/>
              <a:t> </a:t>
            </a:r>
            <a:r>
              <a:rPr lang="en-US" sz="2800" b="1" dirty="0" err="1"/>
              <a:t>clinice</a:t>
            </a:r>
            <a:r>
              <a:rPr lang="en-US" sz="2800" b="1" dirty="0"/>
              <a:t> la </a:t>
            </a:r>
            <a:r>
              <a:rPr lang="en-US" sz="2800" b="1" dirty="0" err="1"/>
              <a:t>diluția</a:t>
            </a:r>
            <a:r>
              <a:rPr lang="en-US" sz="2800" b="1" dirty="0"/>
              <a:t> 10^5 au </a:t>
            </a:r>
            <a:r>
              <a:rPr lang="en-US" sz="2800" b="1" dirty="0" err="1"/>
              <a:t>fost</a:t>
            </a:r>
            <a:r>
              <a:rPr lang="en-US" sz="2800" b="1" dirty="0"/>
              <a:t> testate </a:t>
            </a:r>
            <a:r>
              <a:rPr lang="en-US" sz="2800" b="1" dirty="0" err="1"/>
              <a:t>prin</a:t>
            </a:r>
            <a:r>
              <a:rPr lang="en-US" sz="2800" b="1" dirty="0"/>
              <a:t> </a:t>
            </a:r>
            <a:r>
              <a:rPr lang="ro-RO" sz="2800" b="1" dirty="0"/>
              <a:t>Real Time RT-PCR</a:t>
            </a:r>
            <a:r>
              <a:rPr lang="en-US" sz="2800" b="1" dirty="0"/>
              <a:t>. Se </a:t>
            </a:r>
            <a:r>
              <a:rPr lang="en-US" sz="2800" b="1" dirty="0" err="1"/>
              <a:t>observă</a:t>
            </a:r>
            <a:r>
              <a:rPr lang="en-US" sz="2800" b="1" dirty="0"/>
              <a:t> </a:t>
            </a:r>
            <a:r>
              <a:rPr lang="en-US" sz="2800" b="1" dirty="0" err="1"/>
              <a:t>că</a:t>
            </a:r>
            <a:r>
              <a:rPr lang="en-US" sz="2800" b="1" dirty="0"/>
              <a:t> </a:t>
            </a:r>
            <a:r>
              <a:rPr lang="en-US" sz="2800" b="1" dirty="0" err="1"/>
              <a:t>cea</a:t>
            </a:r>
            <a:r>
              <a:rPr lang="en-US" sz="2800" b="1" dirty="0"/>
              <a:t> </a:t>
            </a:r>
            <a:r>
              <a:rPr lang="en-US" sz="2800" b="1" dirty="0" err="1"/>
              <a:t>mai</a:t>
            </a:r>
            <a:r>
              <a:rPr lang="en-US" sz="2800" b="1" dirty="0"/>
              <a:t> mare </a:t>
            </a:r>
            <a:r>
              <a:rPr lang="en-US" sz="2800" b="1" dirty="0" err="1"/>
              <a:t>concentrație</a:t>
            </a:r>
            <a:r>
              <a:rPr lang="en-US" sz="2800" b="1" dirty="0"/>
              <a:t> </a:t>
            </a:r>
            <a:r>
              <a:rPr lang="en-US" sz="2800" b="1" dirty="0" err="1"/>
              <a:t>virală</a:t>
            </a:r>
            <a:r>
              <a:rPr lang="en-US" sz="2800" b="1" dirty="0"/>
              <a:t> se </a:t>
            </a:r>
            <a:r>
              <a:rPr lang="en-US" sz="2800" b="1" dirty="0" err="1"/>
              <a:t>află</a:t>
            </a:r>
            <a:r>
              <a:rPr lang="en-US" sz="2800" b="1" dirty="0"/>
              <a:t> </a:t>
            </a:r>
            <a:r>
              <a:rPr lang="en-US" sz="2800" b="1" dirty="0" err="1"/>
              <a:t>în</a:t>
            </a:r>
            <a:r>
              <a:rPr lang="en-US" sz="2800" b="1" dirty="0"/>
              <a:t> </a:t>
            </a:r>
            <a:r>
              <a:rPr lang="en-US" sz="2800" b="1" dirty="0" err="1"/>
              <a:t>creier</a:t>
            </a:r>
            <a:r>
              <a:rPr lang="en-US" sz="2800" b="1" dirty="0"/>
              <a:t>, </a:t>
            </a:r>
            <a:r>
              <a:rPr lang="en-US" sz="2800" b="1" dirty="0" err="1"/>
              <a:t>urmat</a:t>
            </a:r>
            <a:r>
              <a:rPr lang="en-US" sz="2800" b="1" dirty="0"/>
              <a:t> de </a:t>
            </a:r>
            <a:r>
              <a:rPr lang="en-US" sz="2800" b="1" dirty="0" err="1"/>
              <a:t>pulmon</a:t>
            </a:r>
            <a:r>
              <a:rPr lang="en-US" sz="2800" b="1" dirty="0"/>
              <a:t> </a:t>
            </a:r>
            <a:r>
              <a:rPr lang="en-US" sz="2800" b="1" dirty="0" err="1"/>
              <a:t>și</a:t>
            </a:r>
            <a:r>
              <a:rPr lang="en-US" sz="2800" b="1" dirty="0"/>
              <a:t> </a:t>
            </a:r>
            <a:r>
              <a:rPr lang="en-US" sz="2800" b="1" dirty="0" err="1"/>
              <a:t>trahee</a:t>
            </a:r>
            <a:r>
              <a:rPr lang="en-US" sz="2800" b="1" dirty="0"/>
              <a:t>, </a:t>
            </a:r>
            <a:r>
              <a:rPr lang="en-US" sz="2800" b="1" dirty="0" err="1"/>
              <a:t>organe</a:t>
            </a:r>
            <a:r>
              <a:rPr lang="en-US" sz="2800" b="1" dirty="0"/>
              <a:t> </a:t>
            </a:r>
            <a:r>
              <a:rPr lang="en-US" sz="2800" b="1" dirty="0" err="1"/>
              <a:t>și</a:t>
            </a:r>
            <a:r>
              <a:rPr lang="en-US" sz="2800" b="1" dirty="0"/>
              <a:t> </a:t>
            </a:r>
            <a:r>
              <a:rPr lang="en-US" sz="2800" b="1" dirty="0" err="1"/>
              <a:t>intestin</a:t>
            </a:r>
            <a:r>
              <a:rPr lang="en-US" sz="2800" b="1" dirty="0"/>
              <a:t>. </a:t>
            </a:r>
            <a:r>
              <a:rPr lang="en-US" sz="2800" b="1" dirty="0" err="1"/>
              <a:t>Prezența</a:t>
            </a:r>
            <a:r>
              <a:rPr lang="en-US" sz="2800" b="1" dirty="0"/>
              <a:t> </a:t>
            </a:r>
            <a:r>
              <a:rPr lang="en-US" sz="2800" b="1" dirty="0" err="1"/>
              <a:t>concentrației</a:t>
            </a:r>
            <a:r>
              <a:rPr lang="en-US" sz="2800" b="1" dirty="0"/>
              <a:t> </a:t>
            </a:r>
            <a:r>
              <a:rPr lang="en-US" sz="2800" b="1" dirty="0" err="1"/>
              <a:t>virale</a:t>
            </a:r>
            <a:r>
              <a:rPr lang="en-US" sz="2800" b="1" dirty="0"/>
              <a:t> </a:t>
            </a:r>
            <a:r>
              <a:rPr lang="en-US" sz="2800" b="1" dirty="0" err="1"/>
              <a:t>maxime</a:t>
            </a:r>
            <a:r>
              <a:rPr lang="en-US" sz="2800" b="1" dirty="0"/>
              <a:t> </a:t>
            </a:r>
            <a:r>
              <a:rPr lang="en-US" sz="2800" b="1" dirty="0" err="1"/>
              <a:t>în</a:t>
            </a:r>
            <a:r>
              <a:rPr lang="en-US" sz="2800" b="1" dirty="0"/>
              <a:t> </a:t>
            </a:r>
            <a:r>
              <a:rPr lang="en-US" sz="2800" b="1" dirty="0" err="1"/>
              <a:t>creier</a:t>
            </a:r>
            <a:r>
              <a:rPr lang="en-US" sz="2800" b="1" dirty="0"/>
              <a:t> se </a:t>
            </a:r>
            <a:r>
              <a:rPr lang="en-US" sz="2800" b="1" dirty="0" err="1"/>
              <a:t>corelează</a:t>
            </a:r>
            <a:r>
              <a:rPr lang="en-US" sz="2800" b="1" dirty="0"/>
              <a:t> cu </a:t>
            </a:r>
            <a:r>
              <a:rPr lang="en-US" sz="2800" b="1" dirty="0" err="1"/>
              <a:t>semnele</a:t>
            </a:r>
            <a:r>
              <a:rPr lang="en-US" sz="2800" b="1" dirty="0"/>
              <a:t> </a:t>
            </a:r>
            <a:r>
              <a:rPr lang="en-US" sz="2800" b="1" dirty="0" err="1"/>
              <a:t>clinice</a:t>
            </a:r>
            <a:r>
              <a:rPr lang="en-US" sz="2800" b="1" dirty="0"/>
              <a:t> </a:t>
            </a:r>
            <a:r>
              <a:rPr lang="en-US" sz="2800" b="1" dirty="0" err="1"/>
              <a:t>observate</a:t>
            </a:r>
            <a:r>
              <a:rPr lang="en-US" sz="2800" b="1" dirty="0"/>
              <a:t>, care sunt </a:t>
            </a:r>
            <a:r>
              <a:rPr lang="en-US" sz="2800" b="1" dirty="0" err="1"/>
              <a:t>specifice</a:t>
            </a:r>
            <a:r>
              <a:rPr lang="en-US" sz="2800" b="1" dirty="0"/>
              <a:t> </a:t>
            </a:r>
            <a:r>
              <a:rPr lang="en-US" sz="2800" b="1" dirty="0" err="1"/>
              <a:t>sferei</a:t>
            </a:r>
            <a:r>
              <a:rPr lang="en-US" sz="2800" b="1" dirty="0"/>
              <a:t> </a:t>
            </a:r>
            <a:r>
              <a:rPr lang="en-US" sz="2800" b="1" dirty="0" err="1"/>
              <a:t>nervoase</a:t>
            </a:r>
            <a:r>
              <a:rPr lang="en-US" sz="2800" b="1" dirty="0"/>
              <a:t> (</a:t>
            </a:r>
            <a:r>
              <a:rPr lang="en-US" sz="2800" b="1" dirty="0" err="1"/>
              <a:t>paralizia</a:t>
            </a:r>
            <a:r>
              <a:rPr lang="en-US" sz="2800" b="1" dirty="0"/>
              <a:t> </a:t>
            </a:r>
            <a:r>
              <a:rPr lang="en-US" sz="2800" b="1" dirty="0" err="1"/>
              <a:t>trenului</a:t>
            </a:r>
            <a:r>
              <a:rPr lang="en-US" sz="2800" b="1" dirty="0"/>
              <a:t> posterior). De la </a:t>
            </a:r>
            <a:r>
              <a:rPr lang="en-US" sz="2800" b="1" dirty="0" err="1"/>
              <a:t>exemplarele</a:t>
            </a:r>
            <a:r>
              <a:rPr lang="en-US" sz="2800" b="1" dirty="0"/>
              <a:t> </a:t>
            </a:r>
            <a:r>
              <a:rPr lang="en-US" sz="2800" b="1" dirty="0" err="1"/>
              <a:t>aferente</a:t>
            </a:r>
            <a:r>
              <a:rPr lang="en-US" sz="2800" b="1" dirty="0"/>
              <a:t> </a:t>
            </a:r>
            <a:r>
              <a:rPr lang="en-US" sz="2800" b="1" dirty="0" err="1"/>
              <a:t>diluției</a:t>
            </a:r>
            <a:r>
              <a:rPr lang="en-US" sz="2800" b="1" dirty="0"/>
              <a:t> 10^3 </a:t>
            </a:r>
            <a:r>
              <a:rPr lang="en-US" sz="2800" b="1" dirty="0" err="1"/>
              <a:t>și</a:t>
            </a:r>
            <a:r>
              <a:rPr lang="en-US" sz="2800" b="1" dirty="0"/>
              <a:t> 10^5 au </a:t>
            </a:r>
            <a:r>
              <a:rPr lang="en-US" sz="2800" b="1" dirty="0" err="1"/>
              <a:t>fost</a:t>
            </a:r>
            <a:r>
              <a:rPr lang="en-US" sz="2800" b="1" dirty="0"/>
              <a:t> </a:t>
            </a:r>
            <a:r>
              <a:rPr lang="en-US" sz="2800" b="1" dirty="0" err="1"/>
              <a:t>prelevate</a:t>
            </a:r>
            <a:r>
              <a:rPr lang="en-US" sz="2800" b="1" dirty="0"/>
              <a:t> </a:t>
            </a:r>
            <a:r>
              <a:rPr lang="en-US" sz="2800" b="1" dirty="0" err="1"/>
              <a:t>fragmente</a:t>
            </a:r>
            <a:r>
              <a:rPr lang="en-US" sz="2800" b="1" dirty="0"/>
              <a:t> ale </a:t>
            </a:r>
            <a:r>
              <a:rPr lang="en-US" sz="2800" b="1" dirty="0" err="1"/>
              <a:t>acelorași</a:t>
            </a:r>
            <a:r>
              <a:rPr lang="en-US" sz="2800" b="1" dirty="0"/>
              <a:t> </a:t>
            </a:r>
            <a:r>
              <a:rPr lang="en-US" sz="2800" b="1" dirty="0" err="1"/>
              <a:t>seturi</a:t>
            </a:r>
            <a:r>
              <a:rPr lang="en-US" sz="2800" b="1" dirty="0"/>
              <a:t> de </a:t>
            </a:r>
            <a:r>
              <a:rPr lang="en-US" sz="2800" b="1" dirty="0" err="1"/>
              <a:t>organe</a:t>
            </a:r>
            <a:r>
              <a:rPr lang="en-US" sz="2800" b="1" dirty="0"/>
              <a:t>, care au </a:t>
            </a:r>
            <a:r>
              <a:rPr lang="en-US" sz="2800" b="1" dirty="0" err="1"/>
              <a:t>fost</a:t>
            </a:r>
            <a:r>
              <a:rPr lang="en-US" sz="2800" b="1" dirty="0"/>
              <a:t> conservate </a:t>
            </a:r>
            <a:r>
              <a:rPr lang="en-US" sz="2800" b="1" dirty="0" err="1"/>
              <a:t>în</a:t>
            </a:r>
            <a:r>
              <a:rPr lang="en-US" sz="2800" b="1" dirty="0"/>
              <a:t> formol </a:t>
            </a:r>
            <a:r>
              <a:rPr lang="en-US" sz="2800" b="1" dirty="0" err="1"/>
              <a:t>și</a:t>
            </a:r>
            <a:r>
              <a:rPr lang="en-US" sz="2800" b="1" dirty="0"/>
              <a:t> </a:t>
            </a:r>
            <a:r>
              <a:rPr lang="en-US" sz="2800" b="1" dirty="0" err="1"/>
              <a:t>supuse</a:t>
            </a:r>
            <a:r>
              <a:rPr lang="en-US" sz="2800" b="1" dirty="0"/>
              <a:t> </a:t>
            </a:r>
            <a:r>
              <a:rPr lang="en-US" sz="2800" b="1" dirty="0" err="1"/>
              <a:t>examenului</a:t>
            </a:r>
            <a:r>
              <a:rPr lang="en-US" sz="2800" b="1" dirty="0"/>
              <a:t> </a:t>
            </a:r>
            <a:r>
              <a:rPr lang="en-US" sz="2800" b="1" dirty="0" err="1"/>
              <a:t>histopatologic</a:t>
            </a:r>
            <a:r>
              <a:rPr lang="en-US" sz="2800" b="1" dirty="0"/>
              <a:t>.</a:t>
            </a:r>
            <a:r>
              <a:rPr lang="ro-RO" sz="2800" b="1" dirty="0"/>
              <a:t> Au fost identificate multiple leziuni tisulare exprimate predominant prin prezența de incluzii virale la nivelul neuropilului din S.N.C. (Sistemul Nervos Central), modificări congestiv-hemoragice, reacții proliferative cu reactivitate limfomacrofagică crescută, în special la nivelul limfocentrului mediastinal și  intestinal. De asemenea  se constată și procese degenerative, de diferite intensități, fără semnificație patologică în raport cu cauza morții cu localizare la nivel hepatic, renal și splină.  Modificările cito-histopatologice cu semnificație patologică au fost identificate la nivelul S.N.C., aparatului respirator și limfonodurilor.</a:t>
            </a:r>
            <a:endParaRPr lang="en-US" sz="2800" b="1" dirty="0"/>
          </a:p>
        </p:txBody>
      </p:sp>
      <p:sp>
        <p:nvSpPr>
          <p:cNvPr id="5" name="TextBox 4">
            <a:extLst>
              <a:ext uri="{FF2B5EF4-FFF2-40B4-BE49-F238E27FC236}">
                <a16:creationId xmlns:a16="http://schemas.microsoft.com/office/drawing/2014/main" id="{ABE795B9-41C1-0F7C-A615-71A6E5AFB97A}"/>
              </a:ext>
            </a:extLst>
          </p:cNvPr>
          <p:cNvSpPr txBox="1"/>
          <p:nvPr/>
        </p:nvSpPr>
        <p:spPr>
          <a:xfrm>
            <a:off x="2484637" y="24566620"/>
            <a:ext cx="8422104" cy="523220"/>
          </a:xfrm>
          <a:prstGeom prst="rect">
            <a:avLst/>
          </a:prstGeom>
          <a:noFill/>
        </p:spPr>
        <p:txBody>
          <a:bodyPr wrap="square" rtlCol="0">
            <a:spAutoFit/>
          </a:bodyPr>
          <a:lstStyle/>
          <a:p>
            <a:r>
              <a:rPr lang="ro-RO" sz="2800" b="1" dirty="0"/>
              <a:t>Rezultatele testării prin metoda Real Time-RT PCR </a:t>
            </a:r>
            <a:endParaRPr lang="en-US" sz="2800" b="1" dirty="0"/>
          </a:p>
        </p:txBody>
      </p:sp>
      <p:pic>
        <p:nvPicPr>
          <p:cNvPr id="6" name="Picture 5">
            <a:extLst>
              <a:ext uri="{FF2B5EF4-FFF2-40B4-BE49-F238E27FC236}">
                <a16:creationId xmlns:a16="http://schemas.microsoft.com/office/drawing/2014/main" id="{03256C03-8D53-6355-8CE0-6965F2EBCD69}"/>
              </a:ext>
            </a:extLst>
          </p:cNvPr>
          <p:cNvPicPr>
            <a:picLocks noChangeAspect="1"/>
          </p:cNvPicPr>
          <p:nvPr/>
        </p:nvPicPr>
        <p:blipFill>
          <a:blip r:embed="rId4"/>
          <a:stretch>
            <a:fillRect/>
          </a:stretch>
        </p:blipFill>
        <p:spPr>
          <a:xfrm>
            <a:off x="12494146" y="24461736"/>
            <a:ext cx="4645554" cy="3475020"/>
          </a:xfrm>
          <a:prstGeom prst="rect">
            <a:avLst/>
          </a:prstGeom>
        </p:spPr>
      </p:pic>
      <p:sp>
        <p:nvSpPr>
          <p:cNvPr id="7" name="TextBox 6">
            <a:extLst>
              <a:ext uri="{FF2B5EF4-FFF2-40B4-BE49-F238E27FC236}">
                <a16:creationId xmlns:a16="http://schemas.microsoft.com/office/drawing/2014/main" id="{6B9211B8-A7C1-0AD6-DD70-2C373F4C9A18}"/>
              </a:ext>
            </a:extLst>
          </p:cNvPr>
          <p:cNvSpPr txBox="1"/>
          <p:nvPr/>
        </p:nvSpPr>
        <p:spPr>
          <a:xfrm>
            <a:off x="12494146" y="28047985"/>
            <a:ext cx="4645554" cy="1569660"/>
          </a:xfrm>
          <a:prstGeom prst="rect">
            <a:avLst/>
          </a:prstGeom>
          <a:noFill/>
        </p:spPr>
        <p:txBody>
          <a:bodyPr wrap="square" rtlCol="0">
            <a:spAutoFit/>
          </a:bodyPr>
          <a:lstStyle/>
          <a:p>
            <a:pPr algn="just"/>
            <a:r>
              <a:rPr lang="en-US" sz="1600" b="1" dirty="0" err="1"/>
              <a:t>Creier</a:t>
            </a:r>
            <a:r>
              <a:rPr lang="en-US" sz="1600" b="1" dirty="0"/>
              <a:t>. </a:t>
            </a:r>
            <a:r>
              <a:rPr lang="en-US" sz="1600" b="1" dirty="0" err="1"/>
              <a:t>Microcentre</a:t>
            </a:r>
            <a:r>
              <a:rPr lang="en-US" sz="1600" b="1" dirty="0"/>
              <a:t> cu </a:t>
            </a:r>
            <a:r>
              <a:rPr lang="en-US" sz="1600" b="1" dirty="0" err="1"/>
              <a:t>intensă</a:t>
            </a:r>
            <a:r>
              <a:rPr lang="en-US" sz="1600" b="1" dirty="0"/>
              <a:t> </a:t>
            </a:r>
            <a:r>
              <a:rPr lang="en-US" sz="1600" b="1" dirty="0" err="1"/>
              <a:t>reacție</a:t>
            </a:r>
            <a:r>
              <a:rPr lang="en-US" sz="1600" b="1" dirty="0"/>
              <a:t> </a:t>
            </a:r>
            <a:r>
              <a:rPr lang="en-US" sz="1600" b="1" dirty="0" err="1"/>
              <a:t>glială</a:t>
            </a:r>
            <a:r>
              <a:rPr lang="en-US" sz="1600" b="1" dirty="0"/>
              <a:t>, </a:t>
            </a:r>
            <a:r>
              <a:rPr lang="en-US" sz="1600" b="1" dirty="0" err="1"/>
              <a:t>difuză</a:t>
            </a:r>
            <a:r>
              <a:rPr lang="en-US" sz="1600" b="1" dirty="0"/>
              <a:t> la </a:t>
            </a:r>
            <a:r>
              <a:rPr lang="en-US" sz="1600" b="1" dirty="0" err="1"/>
              <a:t>nivelul</a:t>
            </a:r>
            <a:r>
              <a:rPr lang="en-US" sz="1600" b="1" dirty="0"/>
              <a:t> </a:t>
            </a:r>
            <a:r>
              <a:rPr lang="en-US" sz="1600" b="1" dirty="0" err="1"/>
              <a:t>neuropilului</a:t>
            </a:r>
            <a:r>
              <a:rPr lang="en-US" sz="1600" b="1" dirty="0"/>
              <a:t> </a:t>
            </a:r>
            <a:r>
              <a:rPr lang="en-US" sz="1600" b="1" dirty="0" err="1"/>
              <a:t>și</a:t>
            </a:r>
            <a:r>
              <a:rPr lang="en-US" sz="1600" b="1" dirty="0"/>
              <a:t> </a:t>
            </a:r>
            <a:r>
              <a:rPr lang="en-US" sz="1600" b="1" dirty="0" err="1"/>
              <a:t>moderat</a:t>
            </a:r>
            <a:r>
              <a:rPr lang="en-US" sz="1600" b="1" dirty="0"/>
              <a:t> </a:t>
            </a:r>
            <a:r>
              <a:rPr lang="en-US" sz="1600" b="1" dirty="0" err="1"/>
              <a:t>infiltrat</a:t>
            </a:r>
            <a:r>
              <a:rPr lang="en-US" sz="1600" b="1" dirty="0"/>
              <a:t> mononuclear perivascular; </a:t>
            </a:r>
            <a:r>
              <a:rPr lang="en-US" sz="1600" b="1" dirty="0" err="1"/>
              <a:t>hiperemie</a:t>
            </a:r>
            <a:r>
              <a:rPr lang="en-US" sz="1600" b="1" dirty="0"/>
              <a:t>; </a:t>
            </a:r>
            <a:r>
              <a:rPr lang="en-US" sz="1600" b="1" dirty="0" err="1"/>
              <a:t>numeroase</a:t>
            </a:r>
            <a:r>
              <a:rPr lang="en-US" sz="1600" b="1" dirty="0"/>
              <a:t> </a:t>
            </a:r>
            <a:r>
              <a:rPr lang="en-US" sz="1600" b="1" dirty="0" err="1"/>
              <a:t>procese</a:t>
            </a:r>
            <a:r>
              <a:rPr lang="en-US" sz="1600" b="1" dirty="0"/>
              <a:t> de </a:t>
            </a:r>
            <a:r>
              <a:rPr lang="en-US" sz="1600" b="1" dirty="0" err="1"/>
              <a:t>satelitoză</a:t>
            </a:r>
            <a:r>
              <a:rPr lang="en-US" sz="1600" b="1" dirty="0"/>
              <a:t> </a:t>
            </a:r>
            <a:r>
              <a:rPr lang="en-US" sz="1600" b="1" dirty="0" err="1"/>
              <a:t>și</a:t>
            </a:r>
            <a:r>
              <a:rPr lang="en-US" sz="1600" b="1" dirty="0"/>
              <a:t> </a:t>
            </a:r>
            <a:r>
              <a:rPr lang="en-US" sz="1600" b="1" dirty="0" err="1"/>
              <a:t>mai</a:t>
            </a:r>
            <a:r>
              <a:rPr lang="en-US" sz="1600" b="1" dirty="0"/>
              <a:t> </a:t>
            </a:r>
            <a:r>
              <a:rPr lang="en-US" sz="1600" b="1" dirty="0" err="1"/>
              <a:t>reduse</a:t>
            </a:r>
            <a:r>
              <a:rPr lang="en-US" sz="1600" b="1" dirty="0"/>
              <a:t> de </a:t>
            </a:r>
            <a:r>
              <a:rPr lang="en-US" sz="1600" b="1" dirty="0" err="1"/>
              <a:t>neuronofagie</a:t>
            </a:r>
            <a:r>
              <a:rPr lang="en-US" sz="1600" b="1" dirty="0"/>
              <a:t> </a:t>
            </a:r>
            <a:r>
              <a:rPr lang="en-US" sz="1600" b="1" dirty="0" err="1"/>
              <a:t>și</a:t>
            </a:r>
            <a:r>
              <a:rPr lang="en-US" sz="1600" b="1" dirty="0"/>
              <a:t> </a:t>
            </a:r>
            <a:r>
              <a:rPr lang="en-US" sz="1600" b="1" dirty="0" err="1"/>
              <a:t>degenerescență</a:t>
            </a:r>
            <a:r>
              <a:rPr lang="en-US" sz="1600" b="1" dirty="0"/>
              <a:t> </a:t>
            </a:r>
            <a:r>
              <a:rPr lang="en-US" sz="1600" b="1" dirty="0" err="1"/>
              <a:t>vacuolară</a:t>
            </a:r>
            <a:r>
              <a:rPr lang="en-US" sz="1600" b="1" dirty="0"/>
              <a:t> </a:t>
            </a:r>
            <a:r>
              <a:rPr lang="en-US" sz="1600" b="1" dirty="0" err="1"/>
              <a:t>nespecifică</a:t>
            </a:r>
            <a:r>
              <a:rPr lang="en-US" sz="1600" b="1" dirty="0"/>
              <a:t> la </a:t>
            </a:r>
            <a:r>
              <a:rPr lang="en-US" sz="1600" b="1" dirty="0" err="1"/>
              <a:t>nivelul</a:t>
            </a:r>
            <a:r>
              <a:rPr lang="en-US" sz="1600" b="1" dirty="0"/>
              <a:t> </a:t>
            </a:r>
            <a:r>
              <a:rPr lang="en-US" sz="1600" b="1" dirty="0" err="1"/>
              <a:t>neuropilului</a:t>
            </a:r>
            <a:r>
              <a:rPr lang="en-US" sz="1600" b="1" dirty="0"/>
              <a:t>. Col. HE x 200</a:t>
            </a:r>
          </a:p>
        </p:txBody>
      </p:sp>
      <p:pic>
        <p:nvPicPr>
          <p:cNvPr id="8" name="Picture 7">
            <a:extLst>
              <a:ext uri="{FF2B5EF4-FFF2-40B4-BE49-F238E27FC236}">
                <a16:creationId xmlns:a16="http://schemas.microsoft.com/office/drawing/2014/main" id="{F36477E4-49C9-F280-D8BD-8AC715D0092E}"/>
              </a:ext>
            </a:extLst>
          </p:cNvPr>
          <p:cNvPicPr>
            <a:picLocks noChangeAspect="1"/>
          </p:cNvPicPr>
          <p:nvPr/>
        </p:nvPicPr>
        <p:blipFill>
          <a:blip r:embed="rId5"/>
          <a:stretch>
            <a:fillRect/>
          </a:stretch>
        </p:blipFill>
        <p:spPr>
          <a:xfrm>
            <a:off x="18876990" y="24337391"/>
            <a:ext cx="5250129" cy="3966765"/>
          </a:xfrm>
          <a:prstGeom prst="rect">
            <a:avLst/>
          </a:prstGeom>
        </p:spPr>
      </p:pic>
      <p:sp>
        <p:nvSpPr>
          <p:cNvPr id="9" name="TextBox 8">
            <a:extLst>
              <a:ext uri="{FF2B5EF4-FFF2-40B4-BE49-F238E27FC236}">
                <a16:creationId xmlns:a16="http://schemas.microsoft.com/office/drawing/2014/main" id="{401ACBDC-311C-1422-FFC4-FE5D9D2111F0}"/>
              </a:ext>
            </a:extLst>
          </p:cNvPr>
          <p:cNvSpPr txBox="1"/>
          <p:nvPr/>
        </p:nvSpPr>
        <p:spPr>
          <a:xfrm>
            <a:off x="18876991" y="28444603"/>
            <a:ext cx="5188642" cy="830997"/>
          </a:xfrm>
          <a:prstGeom prst="rect">
            <a:avLst/>
          </a:prstGeom>
          <a:noFill/>
        </p:spPr>
        <p:txBody>
          <a:bodyPr wrap="square" rtlCol="0">
            <a:spAutoFit/>
          </a:bodyPr>
          <a:lstStyle/>
          <a:p>
            <a:pPr algn="just"/>
            <a:r>
              <a:rPr lang="en-US" sz="1600" b="1" dirty="0" err="1"/>
              <a:t>Creier</a:t>
            </a:r>
            <a:r>
              <a:rPr lang="en-US" sz="1600" b="1" dirty="0"/>
              <a:t>. </a:t>
            </a:r>
            <a:r>
              <a:rPr lang="en-US" sz="1600" b="1" dirty="0" err="1"/>
              <a:t>Reacție</a:t>
            </a:r>
            <a:r>
              <a:rPr lang="en-US" sz="1600" b="1" dirty="0"/>
              <a:t> </a:t>
            </a:r>
            <a:r>
              <a:rPr lang="en-US" sz="1600" b="1" dirty="0" err="1"/>
              <a:t>glială</a:t>
            </a:r>
            <a:r>
              <a:rPr lang="en-US" sz="1600" b="1" dirty="0"/>
              <a:t>, </a:t>
            </a:r>
            <a:r>
              <a:rPr lang="en-US" sz="1600" b="1" dirty="0" err="1"/>
              <a:t>difuză</a:t>
            </a:r>
            <a:r>
              <a:rPr lang="en-US" sz="1600" b="1" dirty="0"/>
              <a:t> la </a:t>
            </a:r>
            <a:r>
              <a:rPr lang="en-US" sz="1600" b="1" dirty="0" err="1"/>
              <a:t>nivelul</a:t>
            </a:r>
            <a:r>
              <a:rPr lang="en-US" sz="1600" b="1" dirty="0"/>
              <a:t> </a:t>
            </a:r>
            <a:r>
              <a:rPr lang="en-US" sz="1600" b="1" dirty="0" err="1"/>
              <a:t>neuropilului</a:t>
            </a:r>
            <a:r>
              <a:rPr lang="en-US" sz="1600" b="1" dirty="0"/>
              <a:t>. </a:t>
            </a:r>
            <a:r>
              <a:rPr lang="en-US" sz="1600" b="1" dirty="0" err="1"/>
              <a:t>Prezența</a:t>
            </a:r>
            <a:r>
              <a:rPr lang="en-US" sz="1600" b="1" dirty="0"/>
              <a:t> de </a:t>
            </a:r>
            <a:r>
              <a:rPr lang="en-US" sz="1600" b="1" dirty="0" err="1"/>
              <a:t>incluzii</a:t>
            </a:r>
            <a:r>
              <a:rPr lang="en-US" sz="1600" b="1" dirty="0"/>
              <a:t> </a:t>
            </a:r>
            <a:r>
              <a:rPr lang="en-US" sz="1600" b="1" dirty="0" err="1"/>
              <a:t>virale</a:t>
            </a:r>
            <a:r>
              <a:rPr lang="en-US" sz="1600" b="1" dirty="0"/>
              <a:t> </a:t>
            </a:r>
            <a:r>
              <a:rPr lang="en-US" sz="1600" b="1" dirty="0" err="1"/>
              <a:t>oxifile</a:t>
            </a:r>
            <a:r>
              <a:rPr lang="en-US" sz="1600" b="1" dirty="0"/>
              <a:t>/slab </a:t>
            </a:r>
            <a:r>
              <a:rPr lang="en-US" sz="1600" b="1" dirty="0" err="1"/>
              <a:t>bazofile</a:t>
            </a:r>
            <a:r>
              <a:rPr lang="en-US" sz="1600" b="1" dirty="0"/>
              <a:t>. Col. HE x 400</a:t>
            </a:r>
          </a:p>
        </p:txBody>
      </p:sp>
      <p:pic>
        <p:nvPicPr>
          <p:cNvPr id="13" name="Picture 12">
            <a:extLst>
              <a:ext uri="{FF2B5EF4-FFF2-40B4-BE49-F238E27FC236}">
                <a16:creationId xmlns:a16="http://schemas.microsoft.com/office/drawing/2014/main" id="{D58E9B18-DFFA-A17C-1E6D-D7DF0F07867F}"/>
              </a:ext>
            </a:extLst>
          </p:cNvPr>
          <p:cNvPicPr>
            <a:picLocks noChangeAspect="1"/>
          </p:cNvPicPr>
          <p:nvPr/>
        </p:nvPicPr>
        <p:blipFill>
          <a:blip r:embed="rId6"/>
          <a:stretch>
            <a:fillRect/>
          </a:stretch>
        </p:blipFill>
        <p:spPr>
          <a:xfrm>
            <a:off x="25864409" y="24262334"/>
            <a:ext cx="5154923" cy="3854642"/>
          </a:xfrm>
          <a:prstGeom prst="rect">
            <a:avLst/>
          </a:prstGeom>
        </p:spPr>
      </p:pic>
      <p:sp>
        <p:nvSpPr>
          <p:cNvPr id="14" name="TextBox 13">
            <a:extLst>
              <a:ext uri="{FF2B5EF4-FFF2-40B4-BE49-F238E27FC236}">
                <a16:creationId xmlns:a16="http://schemas.microsoft.com/office/drawing/2014/main" id="{6A8CDB0F-90A1-29F3-758C-C0576BA823F0}"/>
              </a:ext>
            </a:extLst>
          </p:cNvPr>
          <p:cNvSpPr txBox="1"/>
          <p:nvPr/>
        </p:nvSpPr>
        <p:spPr>
          <a:xfrm>
            <a:off x="26008422" y="28285634"/>
            <a:ext cx="4866896" cy="1077218"/>
          </a:xfrm>
          <a:prstGeom prst="rect">
            <a:avLst/>
          </a:prstGeom>
          <a:noFill/>
        </p:spPr>
        <p:txBody>
          <a:bodyPr wrap="square" rtlCol="0">
            <a:spAutoFit/>
          </a:bodyPr>
          <a:lstStyle/>
          <a:p>
            <a:pPr algn="just"/>
            <a:r>
              <a:rPr lang="en-US" sz="1600" b="1" dirty="0" err="1"/>
              <a:t>Pulmon</a:t>
            </a:r>
            <a:r>
              <a:rPr lang="en-US" sz="1600" b="1" dirty="0"/>
              <a:t>. </a:t>
            </a:r>
            <a:r>
              <a:rPr lang="en-US" sz="1600" b="1" dirty="0" err="1"/>
              <a:t>Congestie</a:t>
            </a:r>
            <a:r>
              <a:rPr lang="en-US" sz="1600" b="1" dirty="0"/>
              <a:t> </a:t>
            </a:r>
            <a:r>
              <a:rPr lang="en-US" sz="1600" b="1" dirty="0" err="1"/>
              <a:t>prin</a:t>
            </a:r>
            <a:r>
              <a:rPr lang="en-US" sz="1600" b="1" dirty="0"/>
              <a:t> </a:t>
            </a:r>
            <a:r>
              <a:rPr lang="en-US" sz="1600" b="1" dirty="0" err="1"/>
              <a:t>ectazie</a:t>
            </a:r>
            <a:r>
              <a:rPr lang="en-US" sz="1600" b="1" dirty="0"/>
              <a:t> </a:t>
            </a:r>
            <a:r>
              <a:rPr lang="en-US" sz="1600" b="1" dirty="0" err="1"/>
              <a:t>vasculară</a:t>
            </a:r>
            <a:r>
              <a:rPr lang="en-US" sz="1600" b="1" dirty="0"/>
              <a:t>; </a:t>
            </a:r>
            <a:r>
              <a:rPr lang="en-US" sz="1600" b="1" dirty="0" err="1"/>
              <a:t>edem</a:t>
            </a:r>
            <a:r>
              <a:rPr lang="en-US" sz="1600" b="1" dirty="0"/>
              <a:t> </a:t>
            </a:r>
            <a:r>
              <a:rPr lang="en-US" sz="1600" b="1" dirty="0" err="1"/>
              <a:t>intraalveolar</a:t>
            </a:r>
            <a:r>
              <a:rPr lang="en-US" sz="1600" b="1" dirty="0"/>
              <a:t>, </a:t>
            </a:r>
            <a:r>
              <a:rPr lang="en-US" sz="1600" b="1" dirty="0" err="1"/>
              <a:t>infiltrații</a:t>
            </a:r>
            <a:r>
              <a:rPr lang="en-US" sz="1600" b="1" dirty="0"/>
              <a:t> </a:t>
            </a:r>
            <a:r>
              <a:rPr lang="en-US" sz="1600" b="1" dirty="0" err="1"/>
              <a:t>hemoragice</a:t>
            </a:r>
            <a:r>
              <a:rPr lang="en-US" sz="1600" b="1" dirty="0"/>
              <a:t> </a:t>
            </a:r>
            <a:r>
              <a:rPr lang="en-US" sz="1600" b="1" dirty="0" err="1"/>
              <a:t>interstițiale</a:t>
            </a:r>
            <a:r>
              <a:rPr lang="en-US" sz="1600" b="1" dirty="0"/>
              <a:t>, </a:t>
            </a:r>
            <a:r>
              <a:rPr lang="en-US" sz="1600" b="1" dirty="0" err="1"/>
              <a:t>infiltrații</a:t>
            </a:r>
            <a:r>
              <a:rPr lang="en-US" sz="1600" b="1" dirty="0"/>
              <a:t> </a:t>
            </a:r>
            <a:r>
              <a:rPr lang="en-US" sz="1600" b="1" dirty="0" err="1"/>
              <a:t>celulare</a:t>
            </a:r>
            <a:r>
              <a:rPr lang="en-US" sz="1600" b="1" dirty="0"/>
              <a:t> </a:t>
            </a:r>
            <a:r>
              <a:rPr lang="en-US" sz="1600" b="1" dirty="0" err="1"/>
              <a:t>mononucleare</a:t>
            </a:r>
            <a:r>
              <a:rPr lang="en-US" sz="1600" b="1" dirty="0"/>
              <a:t> </a:t>
            </a:r>
            <a:r>
              <a:rPr lang="en-US" sz="1600" b="1" dirty="0" err="1"/>
              <a:t>interstițiale</a:t>
            </a:r>
            <a:r>
              <a:rPr lang="en-US" sz="1600" b="1" dirty="0"/>
              <a:t> </a:t>
            </a:r>
            <a:r>
              <a:rPr lang="en-US" sz="1600" b="1" dirty="0" err="1"/>
              <a:t>și</a:t>
            </a:r>
            <a:r>
              <a:rPr lang="en-US" sz="1600" b="1" dirty="0"/>
              <a:t>  peri-</a:t>
            </a:r>
            <a:r>
              <a:rPr lang="en-US" sz="1600" b="1" dirty="0" err="1"/>
              <a:t>bronșiolare</a:t>
            </a:r>
            <a:r>
              <a:rPr lang="en-US" sz="1600" b="1" dirty="0"/>
              <a:t>. Col. HE X100</a:t>
            </a:r>
          </a:p>
        </p:txBody>
      </p:sp>
      <p:pic>
        <p:nvPicPr>
          <p:cNvPr id="15" name="Picture 14">
            <a:extLst>
              <a:ext uri="{FF2B5EF4-FFF2-40B4-BE49-F238E27FC236}">
                <a16:creationId xmlns:a16="http://schemas.microsoft.com/office/drawing/2014/main" id="{D1EE6A1A-0CF2-CBCD-7418-021FAB96F61B}"/>
              </a:ext>
            </a:extLst>
          </p:cNvPr>
          <p:cNvPicPr>
            <a:picLocks noChangeAspect="1"/>
          </p:cNvPicPr>
          <p:nvPr/>
        </p:nvPicPr>
        <p:blipFill>
          <a:blip r:embed="rId7"/>
          <a:stretch>
            <a:fillRect/>
          </a:stretch>
        </p:blipFill>
        <p:spPr>
          <a:xfrm>
            <a:off x="12310839" y="29594774"/>
            <a:ext cx="5012168" cy="3249358"/>
          </a:xfrm>
          <a:prstGeom prst="rect">
            <a:avLst/>
          </a:prstGeom>
        </p:spPr>
      </p:pic>
      <p:sp>
        <p:nvSpPr>
          <p:cNvPr id="27" name="TextBox 26">
            <a:extLst>
              <a:ext uri="{FF2B5EF4-FFF2-40B4-BE49-F238E27FC236}">
                <a16:creationId xmlns:a16="http://schemas.microsoft.com/office/drawing/2014/main" id="{AF857D12-40BC-EFAE-8D57-BE86C8247A0F}"/>
              </a:ext>
            </a:extLst>
          </p:cNvPr>
          <p:cNvSpPr txBox="1"/>
          <p:nvPr/>
        </p:nvSpPr>
        <p:spPr>
          <a:xfrm>
            <a:off x="12310839" y="32966824"/>
            <a:ext cx="5012168" cy="830997"/>
          </a:xfrm>
          <a:prstGeom prst="rect">
            <a:avLst/>
          </a:prstGeom>
          <a:noFill/>
        </p:spPr>
        <p:txBody>
          <a:bodyPr wrap="square" rtlCol="0">
            <a:spAutoFit/>
          </a:bodyPr>
          <a:lstStyle/>
          <a:p>
            <a:pPr algn="just"/>
            <a:r>
              <a:rPr lang="en-US" sz="1600" b="1" dirty="0"/>
              <a:t>Cord. </a:t>
            </a:r>
            <a:r>
              <a:rPr lang="en-US" sz="1600" b="1" dirty="0" err="1"/>
              <a:t>Microfragmentări</a:t>
            </a:r>
            <a:r>
              <a:rPr lang="en-US" sz="1600" b="1" dirty="0"/>
              <a:t> </a:t>
            </a:r>
            <a:r>
              <a:rPr lang="en-US" sz="1600" b="1" dirty="0" err="1"/>
              <a:t>și</a:t>
            </a:r>
            <a:r>
              <a:rPr lang="en-US" sz="1600" b="1" dirty="0"/>
              <a:t> </a:t>
            </a:r>
            <a:r>
              <a:rPr lang="en-US" sz="1600" b="1" dirty="0" err="1"/>
              <a:t>dilacerări</a:t>
            </a:r>
            <a:r>
              <a:rPr lang="en-US" sz="1600" b="1" dirty="0"/>
              <a:t> ale </a:t>
            </a:r>
            <a:r>
              <a:rPr lang="en-US" sz="1600" b="1" dirty="0" err="1"/>
              <a:t>cardiomiocitelor</a:t>
            </a:r>
            <a:r>
              <a:rPr lang="en-US" sz="1600" b="1" dirty="0"/>
              <a:t> </a:t>
            </a:r>
            <a:r>
              <a:rPr lang="en-US" sz="1600" b="1" dirty="0" err="1"/>
              <a:t>însoțite</a:t>
            </a:r>
            <a:r>
              <a:rPr lang="en-US" sz="1600" b="1" dirty="0"/>
              <a:t> de </a:t>
            </a:r>
            <a:r>
              <a:rPr lang="en-US" sz="1600" b="1" dirty="0" err="1"/>
              <a:t>infiltrații</a:t>
            </a:r>
            <a:r>
              <a:rPr lang="en-US" sz="1600" b="1" dirty="0"/>
              <a:t> </a:t>
            </a:r>
            <a:r>
              <a:rPr lang="en-US" sz="1600" b="1" dirty="0" err="1"/>
              <a:t>hemoragice</a:t>
            </a:r>
            <a:r>
              <a:rPr lang="en-US" sz="1600" b="1" dirty="0"/>
              <a:t> </a:t>
            </a:r>
            <a:r>
              <a:rPr lang="en-US" sz="1600" b="1" dirty="0" err="1"/>
              <a:t>interfibrilare</a:t>
            </a:r>
            <a:r>
              <a:rPr lang="en-US" sz="1600" b="1" dirty="0"/>
              <a:t> </a:t>
            </a:r>
            <a:r>
              <a:rPr lang="en-US" sz="1600" b="1" dirty="0" err="1"/>
              <a:t>și</a:t>
            </a:r>
            <a:r>
              <a:rPr lang="en-US" sz="1600" b="1" dirty="0"/>
              <a:t> </a:t>
            </a:r>
            <a:r>
              <a:rPr lang="en-US" sz="1600" b="1" dirty="0" err="1"/>
              <a:t>edem</a:t>
            </a:r>
            <a:r>
              <a:rPr lang="en-US" sz="1600" b="1" dirty="0"/>
              <a:t> </a:t>
            </a:r>
            <a:r>
              <a:rPr lang="en-US" sz="1600" b="1" dirty="0" err="1"/>
              <a:t>interfibrilar</a:t>
            </a:r>
            <a:r>
              <a:rPr lang="en-US" sz="1600" b="1" dirty="0"/>
              <a:t>. Col. HE X100</a:t>
            </a:r>
          </a:p>
        </p:txBody>
      </p:sp>
      <p:pic>
        <p:nvPicPr>
          <p:cNvPr id="33" name="Picture 32">
            <a:extLst>
              <a:ext uri="{FF2B5EF4-FFF2-40B4-BE49-F238E27FC236}">
                <a16:creationId xmlns:a16="http://schemas.microsoft.com/office/drawing/2014/main" id="{EF60A352-B6C9-34E6-0864-E0F3915E44CE}"/>
              </a:ext>
            </a:extLst>
          </p:cNvPr>
          <p:cNvPicPr>
            <a:picLocks noChangeAspect="1"/>
          </p:cNvPicPr>
          <p:nvPr/>
        </p:nvPicPr>
        <p:blipFill>
          <a:blip r:embed="rId8"/>
          <a:stretch>
            <a:fillRect/>
          </a:stretch>
        </p:blipFill>
        <p:spPr>
          <a:xfrm>
            <a:off x="18911574" y="29368557"/>
            <a:ext cx="5250129" cy="3987950"/>
          </a:xfrm>
          <a:prstGeom prst="rect">
            <a:avLst/>
          </a:prstGeom>
        </p:spPr>
      </p:pic>
      <p:pic>
        <p:nvPicPr>
          <p:cNvPr id="34" name="Picture 33">
            <a:extLst>
              <a:ext uri="{FF2B5EF4-FFF2-40B4-BE49-F238E27FC236}">
                <a16:creationId xmlns:a16="http://schemas.microsoft.com/office/drawing/2014/main" id="{EB8F169B-D2EA-D753-26A6-556CBFDE15C7}"/>
              </a:ext>
            </a:extLst>
          </p:cNvPr>
          <p:cNvPicPr>
            <a:picLocks noChangeAspect="1"/>
          </p:cNvPicPr>
          <p:nvPr/>
        </p:nvPicPr>
        <p:blipFill>
          <a:blip r:embed="rId9"/>
          <a:stretch>
            <a:fillRect/>
          </a:stretch>
        </p:blipFill>
        <p:spPr>
          <a:xfrm>
            <a:off x="25933578" y="29594774"/>
            <a:ext cx="5085754" cy="3341668"/>
          </a:xfrm>
          <a:prstGeom prst="rect">
            <a:avLst/>
          </a:prstGeom>
        </p:spPr>
      </p:pic>
      <p:sp>
        <p:nvSpPr>
          <p:cNvPr id="35" name="TextBox 34">
            <a:extLst>
              <a:ext uri="{FF2B5EF4-FFF2-40B4-BE49-F238E27FC236}">
                <a16:creationId xmlns:a16="http://schemas.microsoft.com/office/drawing/2014/main" id="{BECCEFAE-8F44-96FA-9E48-5A80F980462C}"/>
              </a:ext>
            </a:extLst>
          </p:cNvPr>
          <p:cNvSpPr txBox="1"/>
          <p:nvPr/>
        </p:nvSpPr>
        <p:spPr>
          <a:xfrm>
            <a:off x="25884283" y="33199383"/>
            <a:ext cx="5152306" cy="830997"/>
          </a:xfrm>
          <a:prstGeom prst="rect">
            <a:avLst/>
          </a:prstGeom>
          <a:noFill/>
        </p:spPr>
        <p:txBody>
          <a:bodyPr wrap="square" rtlCol="0">
            <a:spAutoFit/>
          </a:bodyPr>
          <a:lstStyle/>
          <a:p>
            <a:pPr algn="just"/>
            <a:r>
              <a:rPr lang="en-US" sz="1600" b="1" dirty="0" err="1"/>
              <a:t>Ficat</a:t>
            </a:r>
            <a:r>
              <a:rPr lang="en-US" sz="1600" b="1" dirty="0"/>
              <a:t>. </a:t>
            </a:r>
            <a:r>
              <a:rPr lang="en-US" sz="1600" b="1" dirty="0" err="1"/>
              <a:t>Hiperemie</a:t>
            </a:r>
            <a:r>
              <a:rPr lang="en-US" sz="1600" b="1" dirty="0"/>
              <a:t> </a:t>
            </a:r>
            <a:r>
              <a:rPr lang="en-US" sz="1600" b="1" dirty="0" err="1"/>
              <a:t>prin</a:t>
            </a:r>
            <a:r>
              <a:rPr lang="en-US" sz="1600" b="1" dirty="0"/>
              <a:t> </a:t>
            </a:r>
            <a:r>
              <a:rPr lang="en-US" sz="1600" b="1" dirty="0" err="1"/>
              <a:t>ectazie</a:t>
            </a:r>
            <a:r>
              <a:rPr lang="en-US" sz="1600" b="1" dirty="0"/>
              <a:t> </a:t>
            </a:r>
            <a:r>
              <a:rPr lang="en-US" sz="1600" b="1" dirty="0" err="1"/>
              <a:t>vasculară</a:t>
            </a:r>
            <a:r>
              <a:rPr lang="en-US" sz="1600" b="1" dirty="0"/>
              <a:t> la </a:t>
            </a:r>
            <a:r>
              <a:rPr lang="en-US" sz="1600" b="1" dirty="0" err="1"/>
              <a:t>nivelul</a:t>
            </a:r>
            <a:r>
              <a:rPr lang="en-US" sz="1600" b="1" dirty="0"/>
              <a:t> </a:t>
            </a:r>
            <a:r>
              <a:rPr lang="en-US" sz="1600" b="1" dirty="0" err="1"/>
              <a:t>spațiilor</a:t>
            </a:r>
            <a:r>
              <a:rPr lang="en-US" sz="1600" b="1" dirty="0"/>
              <a:t> Kiernan. </a:t>
            </a:r>
            <a:r>
              <a:rPr lang="en-US" sz="1600" b="1" dirty="0" err="1"/>
              <a:t>Reactie</a:t>
            </a:r>
            <a:r>
              <a:rPr lang="en-US" sz="1600" b="1" dirty="0"/>
              <a:t> </a:t>
            </a:r>
            <a:r>
              <a:rPr lang="en-US" sz="1600" b="1" dirty="0" err="1"/>
              <a:t>mononucleară</a:t>
            </a:r>
            <a:r>
              <a:rPr lang="en-US" sz="1600" b="1" dirty="0"/>
              <a:t>  </a:t>
            </a:r>
            <a:r>
              <a:rPr lang="en-US" sz="1600" b="1" dirty="0" err="1"/>
              <a:t>discretă</a:t>
            </a:r>
            <a:r>
              <a:rPr lang="en-US" sz="1600" b="1" dirty="0"/>
              <a:t> </a:t>
            </a:r>
            <a:r>
              <a:rPr lang="en-US" sz="1600" b="1" dirty="0" err="1"/>
              <a:t>pericanaliculară</a:t>
            </a:r>
            <a:r>
              <a:rPr lang="en-US" sz="1600" b="1" dirty="0"/>
              <a:t> </a:t>
            </a:r>
            <a:r>
              <a:rPr lang="en-US" sz="1600" b="1" dirty="0" err="1"/>
              <a:t>și</a:t>
            </a:r>
            <a:r>
              <a:rPr lang="en-US" sz="1600" b="1" dirty="0"/>
              <a:t> </a:t>
            </a:r>
            <a:r>
              <a:rPr lang="en-US" sz="1600" b="1" dirty="0" err="1"/>
              <a:t>perivasculară</a:t>
            </a:r>
            <a:r>
              <a:rPr lang="ro-RO" sz="1600" b="1" dirty="0"/>
              <a:t>. </a:t>
            </a:r>
            <a:r>
              <a:rPr lang="en-US" sz="1600" b="1" dirty="0"/>
              <a:t>Col HE x100</a:t>
            </a:r>
          </a:p>
        </p:txBody>
      </p:sp>
      <p:sp>
        <p:nvSpPr>
          <p:cNvPr id="48" name="TextBox 47">
            <a:extLst>
              <a:ext uri="{FF2B5EF4-FFF2-40B4-BE49-F238E27FC236}">
                <a16:creationId xmlns:a16="http://schemas.microsoft.com/office/drawing/2014/main" id="{E032ED62-AFE7-75A1-FBAD-622CB718367F}"/>
              </a:ext>
            </a:extLst>
          </p:cNvPr>
          <p:cNvSpPr txBox="1"/>
          <p:nvPr/>
        </p:nvSpPr>
        <p:spPr>
          <a:xfrm>
            <a:off x="18978580" y="33487524"/>
            <a:ext cx="5250129" cy="830997"/>
          </a:xfrm>
          <a:prstGeom prst="rect">
            <a:avLst/>
          </a:prstGeom>
          <a:noFill/>
        </p:spPr>
        <p:txBody>
          <a:bodyPr wrap="square" rtlCol="0">
            <a:spAutoFit/>
          </a:bodyPr>
          <a:lstStyle/>
          <a:p>
            <a:pPr algn="just"/>
            <a:r>
              <a:rPr lang="en-US" sz="1600" b="1" dirty="0" err="1"/>
              <a:t>Limfocentru</a:t>
            </a:r>
            <a:r>
              <a:rPr lang="en-US" sz="1600" b="1" dirty="0"/>
              <a:t> mediastinal. </a:t>
            </a:r>
            <a:r>
              <a:rPr lang="en-US" sz="1600" b="1" dirty="0" err="1"/>
              <a:t>Intensă</a:t>
            </a:r>
            <a:r>
              <a:rPr lang="en-US" sz="1600" b="1" dirty="0"/>
              <a:t> </a:t>
            </a:r>
            <a:r>
              <a:rPr lang="en-US" sz="1600" b="1" dirty="0" err="1"/>
              <a:t>limfocitoză</a:t>
            </a:r>
            <a:r>
              <a:rPr lang="en-US" sz="1600" b="1" dirty="0"/>
              <a:t> cortico-</a:t>
            </a:r>
            <a:r>
              <a:rPr lang="en-US" sz="1600" b="1" dirty="0" err="1"/>
              <a:t>medulară</a:t>
            </a:r>
            <a:r>
              <a:rPr lang="en-US" sz="1600" b="1" dirty="0"/>
              <a:t> cu </a:t>
            </a:r>
            <a:r>
              <a:rPr lang="en-US" sz="1600" b="1" dirty="0" err="1"/>
              <a:t>reactivitate</a:t>
            </a:r>
            <a:r>
              <a:rPr lang="en-US" sz="1600" b="1" dirty="0"/>
              <a:t> </a:t>
            </a:r>
            <a:r>
              <a:rPr lang="en-US" sz="1600" b="1" dirty="0" err="1"/>
              <a:t>crescută</a:t>
            </a:r>
            <a:r>
              <a:rPr lang="en-US" sz="1600" b="1" dirty="0"/>
              <a:t> la </a:t>
            </a:r>
            <a:r>
              <a:rPr lang="en-US" sz="1600" b="1" dirty="0" err="1"/>
              <a:t>nivelul</a:t>
            </a:r>
            <a:r>
              <a:rPr lang="en-US" sz="1600" b="1" dirty="0"/>
              <a:t> </a:t>
            </a:r>
            <a:r>
              <a:rPr lang="en-US" sz="1600" b="1" dirty="0" err="1"/>
              <a:t>țesutului</a:t>
            </a:r>
            <a:r>
              <a:rPr lang="en-US" sz="1600" b="1" dirty="0"/>
              <a:t> </a:t>
            </a:r>
            <a:r>
              <a:rPr lang="en-US" sz="1600" b="1" dirty="0" err="1"/>
              <a:t>limfoid</a:t>
            </a:r>
            <a:r>
              <a:rPr lang="en-US" sz="1600" b="1" dirty="0"/>
              <a:t>; </a:t>
            </a:r>
            <a:r>
              <a:rPr lang="en-US" sz="1600" b="1" dirty="0" err="1"/>
              <a:t>hiperplazia</a:t>
            </a:r>
            <a:r>
              <a:rPr lang="en-US" sz="1600" b="1" dirty="0"/>
              <a:t> </a:t>
            </a:r>
            <a:r>
              <a:rPr lang="en-US" sz="1600" b="1" dirty="0" err="1"/>
              <a:t>macrofagelor</a:t>
            </a:r>
            <a:r>
              <a:rPr lang="en-US" sz="1600" b="1" dirty="0"/>
              <a:t> </a:t>
            </a:r>
            <a:r>
              <a:rPr lang="en-US" sz="1600" b="1" dirty="0" err="1"/>
              <a:t>în</a:t>
            </a:r>
            <a:r>
              <a:rPr lang="en-US" sz="1600" b="1" dirty="0"/>
              <a:t> </a:t>
            </a:r>
            <a:r>
              <a:rPr lang="en-US" sz="1600" b="1" dirty="0" err="1"/>
              <a:t>medulară</a:t>
            </a:r>
            <a:r>
              <a:rPr lang="en-US" sz="1600" b="1" dirty="0"/>
              <a:t>. Col. HE X 40</a:t>
            </a:r>
          </a:p>
        </p:txBody>
      </p:sp>
    </p:spTree>
    <p:extLst>
      <p:ext uri="{BB962C8B-B14F-4D97-AF65-F5344CB8AC3E}">
        <p14:creationId xmlns:p14="http://schemas.microsoft.com/office/powerpoint/2010/main" val="226054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2313C-47A9-B113-54B6-BE45E6975563}"/>
            </a:ext>
          </a:extLst>
        </p:cNvPr>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9DFA515-57F7-9CEE-6824-A387B7BE410B}"/>
              </a:ext>
            </a:extLst>
          </p:cNvPr>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2EE1376-2187-C8F5-E26F-BDE2B701AAA9}"/>
              </a:ext>
            </a:extLst>
          </p:cNvPr>
          <p:cNvSpPr txBox="1"/>
          <p:nvPr/>
        </p:nvSpPr>
        <p:spPr>
          <a:xfrm>
            <a:off x="1891896" y="6550353"/>
            <a:ext cx="28776842" cy="1938992"/>
          </a:xfrm>
          <a:prstGeom prst="rect">
            <a:avLst/>
          </a:prstGeom>
          <a:noFill/>
        </p:spPr>
        <p:txBody>
          <a:bodyPr wrap="square" rtlCol="0">
            <a:spAutoFit/>
          </a:bodyPr>
          <a:lstStyle/>
          <a:p>
            <a:pPr algn="ctr"/>
            <a:r>
              <a:rPr lang="en-US" sz="6000" b="1" dirty="0">
                <a:latin typeface="Arial" charset="0"/>
                <a:ea typeface="Arial" charset="0"/>
                <a:cs typeface="Arial" charset="0"/>
              </a:rPr>
              <a:t>Development of an experimental murine model for infection with highly pathogenic avian influenza (HPAI) virus</a:t>
            </a:r>
            <a:endParaRPr lang="en-US" sz="6000" b="1" dirty="0">
              <a:solidFill>
                <a:srgbClr val="FF0000"/>
              </a:solidFill>
              <a:latin typeface="Arial" charset="0"/>
              <a:ea typeface="Arial" charset="0"/>
              <a:cs typeface="Arial" charset="0"/>
            </a:endParaRPr>
          </a:p>
        </p:txBody>
      </p:sp>
      <p:sp>
        <p:nvSpPr>
          <p:cNvPr id="19" name="TextBox 18">
            <a:extLst>
              <a:ext uri="{FF2B5EF4-FFF2-40B4-BE49-F238E27FC236}">
                <a16:creationId xmlns:a16="http://schemas.microsoft.com/office/drawing/2014/main" id="{CF0C1325-C89E-E896-F389-5FF12503BC3B}"/>
              </a:ext>
            </a:extLst>
          </p:cNvPr>
          <p:cNvSpPr txBox="1"/>
          <p:nvPr/>
        </p:nvSpPr>
        <p:spPr>
          <a:xfrm>
            <a:off x="1891896" y="9374542"/>
            <a:ext cx="28359197" cy="646331"/>
          </a:xfrm>
          <a:prstGeom prst="rect">
            <a:avLst/>
          </a:prstGeom>
          <a:noFill/>
        </p:spPr>
        <p:txBody>
          <a:bodyPr wrap="square" rtlCol="0">
            <a:spAutoFit/>
          </a:bodyPr>
          <a:lstStyle/>
          <a:p>
            <a:pPr algn="ctr"/>
            <a:r>
              <a:rPr lang="en-US" sz="3600" b="1" dirty="0">
                <a:latin typeface="Arial" charset="0"/>
                <a:ea typeface="Arial" charset="0"/>
                <a:cs typeface="Arial" charset="0"/>
              </a:rPr>
              <a:t>VUTA Vlad, HRISTESCU Doru, ONIȚĂ Iuliana, NEICUȚ Adriana, POPOVICI Andrei, BURLACU Raluca, BĂRBUCEANU Florica</a:t>
            </a:r>
            <a:endParaRPr lang="ro-RO" sz="3600" b="1" i="1" dirty="0">
              <a:latin typeface="Arial" charset="0"/>
              <a:ea typeface="Arial" charset="0"/>
              <a:cs typeface="Arial" charset="0"/>
            </a:endParaRPr>
          </a:p>
        </p:txBody>
      </p:sp>
      <p:sp>
        <p:nvSpPr>
          <p:cNvPr id="20" name="TextBox 19">
            <a:extLst>
              <a:ext uri="{FF2B5EF4-FFF2-40B4-BE49-F238E27FC236}">
                <a16:creationId xmlns:a16="http://schemas.microsoft.com/office/drawing/2014/main" id="{B7C85E3D-DE72-9491-D11A-A558F7439B54}"/>
              </a:ext>
            </a:extLst>
          </p:cNvPr>
          <p:cNvSpPr txBox="1"/>
          <p:nvPr/>
        </p:nvSpPr>
        <p:spPr>
          <a:xfrm>
            <a:off x="1891896" y="10552154"/>
            <a:ext cx="28776842" cy="2062103"/>
          </a:xfrm>
          <a:prstGeom prst="rect">
            <a:avLst/>
          </a:prstGeom>
          <a:noFill/>
        </p:spPr>
        <p:txBody>
          <a:bodyPr wrap="square" rtlCol="0">
            <a:spAutoFit/>
          </a:bodyPr>
          <a:lstStyle/>
          <a:p>
            <a:pPr algn="just"/>
            <a:r>
              <a:rPr lang="ro-RO" sz="3200" b="1" dirty="0">
                <a:latin typeface="Arial" charset="0"/>
                <a:ea typeface="Arial" charset="0"/>
                <a:cs typeface="Arial" charset="0"/>
              </a:rPr>
              <a:t>INTRODUCTION:</a:t>
            </a:r>
            <a:r>
              <a:rPr lang="en-US" sz="3200" b="1" dirty="0">
                <a:latin typeface="Arial" charset="0"/>
                <a:ea typeface="Arial" charset="0"/>
                <a:cs typeface="Arial" charset="0"/>
              </a:rPr>
              <a:t> </a:t>
            </a:r>
            <a:endParaRPr lang="ro-RO" sz="3200" b="1" dirty="0">
              <a:latin typeface="Arial" charset="0"/>
              <a:ea typeface="Arial" charset="0"/>
              <a:cs typeface="Arial" charset="0"/>
            </a:endParaRPr>
          </a:p>
          <a:p>
            <a:pPr algn="just"/>
            <a:r>
              <a:rPr lang="en-US" sz="3200" b="1" dirty="0">
                <a:latin typeface="Arial" charset="0"/>
                <a:ea typeface="Arial" charset="0"/>
                <a:cs typeface="Arial" charset="0"/>
              </a:rPr>
              <a:t>The present paper describes the development of an experimental murine model for the study of highly pathogenic avian influenza (HPAI) virus infection, using a viral strain adapted on embryonated eggs. The results obtained confirm the neuro-respiratory tropism of the investigated HPAI strain and support the utility of the proposed murine model for the study of highly pathogenic avian influenza virus.</a:t>
            </a:r>
            <a:endParaRPr lang="ro-RO" sz="3200" b="1" dirty="0">
              <a:latin typeface="Arial" charset="0"/>
              <a:ea typeface="Arial" charset="0"/>
              <a:cs typeface="Arial" charset="0"/>
            </a:endParaRPr>
          </a:p>
        </p:txBody>
      </p:sp>
      <p:sp>
        <p:nvSpPr>
          <p:cNvPr id="21" name="TextBox 20">
            <a:extLst>
              <a:ext uri="{FF2B5EF4-FFF2-40B4-BE49-F238E27FC236}">
                <a16:creationId xmlns:a16="http://schemas.microsoft.com/office/drawing/2014/main" id="{B3F3435D-343C-79C0-8770-608733E3CAEC}"/>
              </a:ext>
            </a:extLst>
          </p:cNvPr>
          <p:cNvSpPr txBox="1"/>
          <p:nvPr/>
        </p:nvSpPr>
        <p:spPr>
          <a:xfrm>
            <a:off x="1937834" y="13322988"/>
            <a:ext cx="28888306" cy="6001643"/>
          </a:xfrm>
          <a:prstGeom prst="rect">
            <a:avLst/>
          </a:prstGeom>
          <a:noFill/>
        </p:spPr>
        <p:txBody>
          <a:bodyPr wrap="square" rtlCol="0">
            <a:spAutoFit/>
          </a:bodyPr>
          <a:lstStyle/>
          <a:p>
            <a:r>
              <a:rPr lang="ro-RO" sz="3200" b="1" dirty="0">
                <a:latin typeface="Arial" charset="0"/>
                <a:ea typeface="Arial" charset="0"/>
                <a:cs typeface="Arial" charset="0"/>
              </a:rPr>
              <a:t>MATERIAL AND METHODS</a:t>
            </a:r>
          </a:p>
          <a:p>
            <a:pPr algn="just"/>
            <a:r>
              <a:rPr lang="en-US" sz="3200" b="1" dirty="0">
                <a:latin typeface="Arial" charset="0"/>
                <a:ea typeface="Arial" charset="0"/>
                <a:cs typeface="Arial" charset="0"/>
              </a:rPr>
              <a:t>The experiment was carried out within the </a:t>
            </a:r>
            <a:r>
              <a:rPr lang="ro-RO" sz="3200" b="1" dirty="0">
                <a:latin typeface="Arial" charset="0"/>
                <a:ea typeface="Arial" charset="0"/>
                <a:cs typeface="Arial" charset="0"/>
              </a:rPr>
              <a:t>H</a:t>
            </a:r>
            <a:r>
              <a:rPr lang="en-US" sz="3200" b="1" dirty="0" err="1">
                <a:latin typeface="Arial" charset="0"/>
                <a:ea typeface="Arial" charset="0"/>
                <a:cs typeface="Arial" charset="0"/>
              </a:rPr>
              <a:t>igh</a:t>
            </a:r>
            <a:r>
              <a:rPr lang="en-US" sz="3200" b="1" dirty="0">
                <a:latin typeface="Arial" charset="0"/>
                <a:ea typeface="Arial" charset="0"/>
                <a:cs typeface="Arial" charset="0"/>
              </a:rPr>
              <a:t> </a:t>
            </a:r>
            <a:r>
              <a:rPr lang="ro-RO" sz="3200" b="1" dirty="0">
                <a:latin typeface="Arial" charset="0"/>
                <a:ea typeface="Arial" charset="0"/>
                <a:cs typeface="Arial" charset="0"/>
              </a:rPr>
              <a:t>Containment</a:t>
            </a:r>
            <a:r>
              <a:rPr lang="en-US" sz="3200" b="1" dirty="0">
                <a:latin typeface="Arial" charset="0"/>
                <a:ea typeface="Arial" charset="0"/>
                <a:cs typeface="Arial" charset="0"/>
              </a:rPr>
              <a:t> </a:t>
            </a:r>
            <a:r>
              <a:rPr lang="ro-RO" sz="3200" b="1" dirty="0">
                <a:latin typeface="Arial" charset="0"/>
                <a:ea typeface="Arial" charset="0"/>
                <a:cs typeface="Arial" charset="0"/>
              </a:rPr>
              <a:t>Unit</a:t>
            </a:r>
            <a:r>
              <a:rPr lang="en-US" sz="3200" b="1" dirty="0">
                <a:latin typeface="Arial" charset="0"/>
                <a:ea typeface="Arial" charset="0"/>
                <a:cs typeface="Arial" charset="0"/>
              </a:rPr>
              <a:t> of the </a:t>
            </a:r>
            <a:r>
              <a:rPr lang="ro-RO" sz="3200" b="1" dirty="0">
                <a:latin typeface="Arial" charset="0"/>
                <a:ea typeface="Arial" charset="0"/>
                <a:cs typeface="Arial" charset="0"/>
              </a:rPr>
              <a:t>Institute for Diagnosis and Animal Health</a:t>
            </a:r>
            <a:r>
              <a:rPr lang="en-US" sz="3200" b="1" dirty="0">
                <a:latin typeface="Arial" charset="0"/>
                <a:ea typeface="Arial" charset="0"/>
                <a:cs typeface="Arial" charset="0"/>
              </a:rPr>
              <a:t>, which </a:t>
            </a:r>
            <a:r>
              <a:rPr lang="ro-RO" sz="3200" b="1" dirty="0">
                <a:latin typeface="Arial" charset="0"/>
                <a:ea typeface="Arial" charset="0"/>
                <a:cs typeface="Arial" charset="0"/>
              </a:rPr>
              <a:t>provides</a:t>
            </a:r>
            <a:r>
              <a:rPr lang="en-US" sz="3200" b="1" dirty="0">
                <a:latin typeface="Arial" charset="0"/>
                <a:ea typeface="Arial" charset="0"/>
                <a:cs typeface="Arial" charset="0"/>
              </a:rPr>
              <a:t> level 3 biosecurity</a:t>
            </a:r>
            <a:r>
              <a:rPr lang="ro-RO" sz="3200" b="1" dirty="0">
                <a:latin typeface="Arial" charset="0"/>
                <a:ea typeface="Arial" charset="0"/>
                <a:cs typeface="Arial" charset="0"/>
              </a:rPr>
              <a:t> </a:t>
            </a:r>
            <a:r>
              <a:rPr lang="en-US" sz="3200" b="1" dirty="0">
                <a:latin typeface="Arial" charset="0"/>
                <a:ea typeface="Arial" charset="0"/>
                <a:cs typeface="Arial" charset="0"/>
              </a:rPr>
              <a:t>based on the project authorization issued by the Sanitary Veterinary and Food Safety Directorate of Bucharest. Inbred 4-week-old female mice from the CD1 line were used in the study. The pathogenic material was represented by the allantoic-amniotic fluid of the HPAI strain, code 591/passage 2, which was diluted, in decimal dilutions, up to the dilution of 10^7, in antibiotic solution (100 µl LAA in 900 µl antibiotic solution). Two mice were inoculated from each dilution (14 specimens in total). The route of administration was intraperitoneal, </a:t>
            </a:r>
            <a:r>
              <a:rPr lang="ro-RO" sz="3200" b="1" dirty="0">
                <a:latin typeface="Arial" charset="0"/>
                <a:ea typeface="Arial" charset="0"/>
                <a:cs typeface="Arial" charset="0"/>
              </a:rPr>
              <a:t>with an</a:t>
            </a:r>
            <a:r>
              <a:rPr lang="en-US" sz="3200" b="1" dirty="0">
                <a:latin typeface="Arial" charset="0"/>
                <a:ea typeface="Arial" charset="0"/>
                <a:cs typeface="Arial" charset="0"/>
              </a:rPr>
              <a:t> inoculum </a:t>
            </a:r>
            <a:r>
              <a:rPr lang="ro-RO" sz="3200" b="1" dirty="0">
                <a:latin typeface="Arial" charset="0"/>
                <a:ea typeface="Arial" charset="0"/>
                <a:cs typeface="Arial" charset="0"/>
              </a:rPr>
              <a:t>of</a:t>
            </a:r>
            <a:r>
              <a:rPr lang="en-US" sz="3200" b="1" dirty="0">
                <a:latin typeface="Arial" charset="0"/>
                <a:ea typeface="Arial" charset="0"/>
                <a:cs typeface="Arial" charset="0"/>
              </a:rPr>
              <a:t> 200 µl/mouse. Mice were housed in 7 cages, with food and water provided ad libitum. As an additional safety measure, all cages were placed inside another isolator (cage), which provided </a:t>
            </a:r>
            <a:r>
              <a:rPr lang="ro-RO" sz="3200" b="1" dirty="0">
                <a:latin typeface="Arial" charset="0"/>
                <a:ea typeface="Arial" charset="0"/>
                <a:cs typeface="Arial" charset="0"/>
              </a:rPr>
              <a:t>further </a:t>
            </a:r>
            <a:r>
              <a:rPr lang="en-US" sz="3200" b="1" dirty="0">
                <a:latin typeface="Arial" charset="0"/>
                <a:ea typeface="Arial" charset="0"/>
                <a:cs typeface="Arial" charset="0"/>
              </a:rPr>
              <a:t>negative pressure. After inoculation, mice were monitored daily for weight and clinical signs.</a:t>
            </a:r>
            <a:r>
              <a:rPr lang="ro-RO" sz="3200" b="1" dirty="0">
                <a:latin typeface="Arial" charset="0"/>
                <a:ea typeface="Arial" charset="0"/>
                <a:cs typeface="Arial" charset="0"/>
              </a:rPr>
              <a:t> </a:t>
            </a:r>
            <a:r>
              <a:rPr lang="en-US" sz="3200" b="1" dirty="0">
                <a:latin typeface="Arial" charset="0"/>
                <a:ea typeface="Arial" charset="0"/>
                <a:cs typeface="Arial" charset="0"/>
              </a:rPr>
              <a:t>Specimens that did not succumb to clinical signs were killed using CO2. From specimens that showed clinical signs, the following anatomical segments were collected: brain, intestine, organs (heart, kidneys), lung and trachea. The organs were </a:t>
            </a:r>
            <a:r>
              <a:rPr lang="ro-RO" sz="3200" b="1" dirty="0">
                <a:latin typeface="Arial" charset="0"/>
                <a:ea typeface="Arial" charset="0"/>
                <a:cs typeface="Arial" charset="0"/>
              </a:rPr>
              <a:t>grinded</a:t>
            </a:r>
            <a:r>
              <a:rPr lang="en-US" sz="3200" b="1" dirty="0">
                <a:latin typeface="Arial" charset="0"/>
                <a:ea typeface="Arial" charset="0"/>
                <a:cs typeface="Arial" charset="0"/>
              </a:rPr>
              <a:t> in antibiotic solution, using an </a:t>
            </a:r>
            <a:r>
              <a:rPr lang="en-US" sz="3200" b="1" dirty="0" err="1">
                <a:latin typeface="Arial" charset="0"/>
                <a:ea typeface="Arial" charset="0"/>
                <a:cs typeface="Arial" charset="0"/>
              </a:rPr>
              <a:t>ultraturax</a:t>
            </a:r>
            <a:r>
              <a:rPr lang="en-US" sz="3200" b="1" dirty="0">
                <a:latin typeface="Arial" charset="0"/>
                <a:ea typeface="Arial" charset="0"/>
                <a:cs typeface="Arial" charset="0"/>
              </a:rPr>
              <a:t> device. From each </a:t>
            </a:r>
            <a:r>
              <a:rPr lang="ro-RO" sz="3200" b="1" dirty="0">
                <a:latin typeface="Arial" charset="0"/>
                <a:ea typeface="Arial" charset="0"/>
                <a:cs typeface="Arial" charset="0"/>
              </a:rPr>
              <a:t>o</a:t>
            </a:r>
            <a:r>
              <a:rPr lang="en-US" sz="3200" b="1" dirty="0" err="1">
                <a:latin typeface="Arial" charset="0"/>
                <a:ea typeface="Arial" charset="0"/>
                <a:cs typeface="Arial" charset="0"/>
              </a:rPr>
              <a:t>rgan</a:t>
            </a:r>
            <a:r>
              <a:rPr lang="en-US" sz="3200" b="1" dirty="0">
                <a:latin typeface="Arial" charset="0"/>
                <a:ea typeface="Arial" charset="0"/>
                <a:cs typeface="Arial" charset="0"/>
              </a:rPr>
              <a:t>, 200 µl were</a:t>
            </a:r>
            <a:r>
              <a:rPr lang="ro-RO" sz="3200" b="1" dirty="0">
                <a:latin typeface="Arial" charset="0"/>
                <a:ea typeface="Arial" charset="0"/>
                <a:cs typeface="Arial" charset="0"/>
              </a:rPr>
              <a:t> tested by</a:t>
            </a:r>
            <a:r>
              <a:rPr lang="en-US" sz="3200" b="1" dirty="0">
                <a:latin typeface="Arial" charset="0"/>
                <a:ea typeface="Arial" charset="0"/>
                <a:cs typeface="Arial" charset="0"/>
              </a:rPr>
              <a:t> Real Time RT-PCR.</a:t>
            </a:r>
            <a:r>
              <a:rPr lang="ro-RO" sz="3200" b="1" dirty="0">
                <a:latin typeface="Arial" charset="0"/>
                <a:ea typeface="Arial" charset="0"/>
                <a:cs typeface="Arial" charset="0"/>
              </a:rPr>
              <a:t> </a:t>
            </a:r>
            <a:r>
              <a:rPr lang="en-US" sz="3200" b="1" dirty="0">
                <a:latin typeface="Arial" charset="0"/>
                <a:ea typeface="Arial" charset="0"/>
                <a:cs typeface="Arial" charset="0"/>
              </a:rPr>
              <a:t>Fragments of the collected organs were preserved in formalin and subjected to histopathological examination.</a:t>
            </a:r>
            <a:endParaRPr lang="ro-RO" sz="3200" b="1" dirty="0">
              <a:latin typeface="Arial" charset="0"/>
              <a:ea typeface="Arial" charset="0"/>
              <a:cs typeface="Arial" charset="0"/>
            </a:endParaRPr>
          </a:p>
        </p:txBody>
      </p:sp>
      <p:sp>
        <p:nvSpPr>
          <p:cNvPr id="22" name="TextBox 21">
            <a:extLst>
              <a:ext uri="{FF2B5EF4-FFF2-40B4-BE49-F238E27FC236}">
                <a16:creationId xmlns:a16="http://schemas.microsoft.com/office/drawing/2014/main" id="{26F7E678-2FE4-F37D-2AB3-4AE944E43F49}"/>
              </a:ext>
            </a:extLst>
          </p:cNvPr>
          <p:cNvSpPr txBox="1"/>
          <p:nvPr/>
        </p:nvSpPr>
        <p:spPr>
          <a:xfrm>
            <a:off x="1937834" y="19454541"/>
            <a:ext cx="29438061" cy="646331"/>
          </a:xfrm>
          <a:prstGeom prst="rect">
            <a:avLst/>
          </a:prstGeom>
          <a:noFill/>
        </p:spPr>
        <p:txBody>
          <a:bodyPr wrap="square" rtlCol="0">
            <a:spAutoFit/>
          </a:bodyPr>
          <a:lstStyle/>
          <a:p>
            <a:r>
              <a:rPr lang="ro-RO" sz="3600" b="1" dirty="0">
                <a:latin typeface="Arial" charset="0"/>
                <a:ea typeface="Arial" charset="0"/>
                <a:cs typeface="Arial" charset="0"/>
              </a:rPr>
              <a:t>RESULTS AND DISCUSSIONS </a:t>
            </a:r>
          </a:p>
        </p:txBody>
      </p:sp>
      <p:sp>
        <p:nvSpPr>
          <p:cNvPr id="23" name="TextBox 22">
            <a:extLst>
              <a:ext uri="{FF2B5EF4-FFF2-40B4-BE49-F238E27FC236}">
                <a16:creationId xmlns:a16="http://schemas.microsoft.com/office/drawing/2014/main" id="{27367F4A-8BFE-FC0F-8491-F25A402D7DF7}"/>
              </a:ext>
            </a:extLst>
          </p:cNvPr>
          <p:cNvSpPr txBox="1"/>
          <p:nvPr/>
        </p:nvSpPr>
        <p:spPr>
          <a:xfrm>
            <a:off x="2309540" y="34072746"/>
            <a:ext cx="28359198" cy="4524315"/>
          </a:xfrm>
          <a:prstGeom prst="rect">
            <a:avLst/>
          </a:prstGeom>
          <a:noFill/>
        </p:spPr>
        <p:txBody>
          <a:bodyPr wrap="square" rtlCol="0">
            <a:spAutoFit/>
          </a:bodyPr>
          <a:lstStyle/>
          <a:p>
            <a:r>
              <a:rPr lang="ro-RO" sz="3200" b="1" dirty="0">
                <a:latin typeface="Arial" charset="0"/>
                <a:ea typeface="Arial" charset="0"/>
                <a:cs typeface="Arial" charset="0"/>
              </a:rPr>
              <a:t>CONCLUSIONS</a:t>
            </a:r>
          </a:p>
          <a:p>
            <a:pPr marL="514350" indent="-514350">
              <a:buAutoNum type="arabicPeriod"/>
            </a:pPr>
            <a:r>
              <a:rPr lang="ro-RO" sz="3200" b="1" dirty="0">
                <a:latin typeface="Arial" charset="0"/>
                <a:ea typeface="Arial" charset="0"/>
                <a:cs typeface="Arial" charset="0"/>
              </a:rPr>
              <a:t>The </a:t>
            </a:r>
            <a:r>
              <a:rPr lang="en-US" sz="3200" b="1" dirty="0">
                <a:latin typeface="Arial" charset="0"/>
                <a:ea typeface="Arial" charset="0"/>
                <a:cs typeface="Arial" charset="0"/>
              </a:rPr>
              <a:t>experimental murine model </a:t>
            </a:r>
            <a:r>
              <a:rPr lang="ro-RO" sz="3200" b="1" dirty="0">
                <a:latin typeface="Arial" charset="0"/>
                <a:ea typeface="Arial" charset="0"/>
                <a:cs typeface="Arial" charset="0"/>
              </a:rPr>
              <a:t>proposed could be useful </a:t>
            </a:r>
            <a:r>
              <a:rPr lang="en-US" sz="3200" b="1" dirty="0">
                <a:latin typeface="Arial" charset="0"/>
                <a:ea typeface="Arial" charset="0"/>
                <a:cs typeface="Arial" charset="0"/>
              </a:rPr>
              <a:t>for the study of pathogenesis, tissue distribution and host response in infection with highly pathogenic avian influenza virus</a:t>
            </a:r>
            <a:r>
              <a:rPr lang="ro-RO" sz="3200" b="1" dirty="0">
                <a:latin typeface="Arial" charset="0"/>
                <a:ea typeface="Arial" charset="0"/>
                <a:cs typeface="Arial" charset="0"/>
              </a:rPr>
              <a:t>.</a:t>
            </a:r>
          </a:p>
          <a:p>
            <a:pPr marL="514350" indent="-514350" algn="just">
              <a:buAutoNum type="arabicPeriod"/>
            </a:pPr>
            <a:r>
              <a:rPr lang="en-US" sz="3200" b="1" dirty="0">
                <a:latin typeface="Arial" charset="0"/>
                <a:ea typeface="Arial" charset="0"/>
                <a:cs typeface="Arial" charset="0"/>
              </a:rPr>
              <a:t>Clinical manifestations</a:t>
            </a:r>
            <a:r>
              <a:rPr lang="ro-RO" sz="3200" b="1" dirty="0">
                <a:latin typeface="Arial" charset="0"/>
                <a:ea typeface="Arial" charset="0"/>
                <a:cs typeface="Arial" charset="0"/>
              </a:rPr>
              <a:t>, following inoculation,</a:t>
            </a:r>
            <a:r>
              <a:rPr lang="en-US" sz="3200" b="1" dirty="0">
                <a:latin typeface="Arial" charset="0"/>
                <a:ea typeface="Arial" charset="0"/>
                <a:cs typeface="Arial" charset="0"/>
              </a:rPr>
              <a:t> were dominated by neurological symptoms, especially hindlimb paralysis, which appeared late, predominantly at dilutions of 10^1–10^</a:t>
            </a:r>
            <a:r>
              <a:rPr lang="ro-RO" sz="3200" b="1" dirty="0">
                <a:latin typeface="Arial" charset="0"/>
                <a:ea typeface="Arial" charset="0"/>
                <a:cs typeface="Arial" charset="0"/>
              </a:rPr>
              <a:t>4</a:t>
            </a:r>
            <a:r>
              <a:rPr lang="en-US" sz="3200" b="1" dirty="0">
                <a:latin typeface="Arial" charset="0"/>
                <a:ea typeface="Arial" charset="0"/>
                <a:cs typeface="Arial" charset="0"/>
              </a:rPr>
              <a:t>, with acute or subacute evolution and rapid post-onset mortality. </a:t>
            </a:r>
            <a:endParaRPr lang="ro-RO" sz="3200" b="1" dirty="0">
              <a:latin typeface="Arial" charset="0"/>
              <a:ea typeface="Arial" charset="0"/>
              <a:cs typeface="Arial" charset="0"/>
            </a:endParaRPr>
          </a:p>
          <a:p>
            <a:pPr marL="514350" indent="-514350" algn="just">
              <a:buAutoNum type="arabicPeriod"/>
            </a:pPr>
            <a:r>
              <a:rPr lang="en-US" sz="3200" b="1" dirty="0">
                <a:latin typeface="Arial" charset="0"/>
                <a:ea typeface="Arial" charset="0"/>
                <a:cs typeface="Arial" charset="0"/>
              </a:rPr>
              <a:t>Determination of viral load by Real Time RT-PCR, revealed an uneven tissue distribution, with maximum viral titers in the central nervous system, followed by the respiratory system (lung and trachea) and parenchymal organs. </a:t>
            </a:r>
            <a:endParaRPr lang="ro-RO" sz="3200" b="1" dirty="0">
              <a:latin typeface="Arial" charset="0"/>
              <a:ea typeface="Arial" charset="0"/>
              <a:cs typeface="Arial" charset="0"/>
            </a:endParaRPr>
          </a:p>
          <a:p>
            <a:pPr marL="514350" indent="-514350" algn="just">
              <a:buAutoNum type="arabicPeriod"/>
            </a:pPr>
            <a:r>
              <a:rPr lang="en-US" sz="3200" b="1" dirty="0">
                <a:latin typeface="Arial" charset="0"/>
                <a:ea typeface="Arial" charset="0"/>
                <a:cs typeface="Arial" charset="0"/>
              </a:rPr>
              <a:t>Histopathological examinations revealed severe cyto-histological lesions specific to viral infection, predominantly located in the central nervous system. </a:t>
            </a:r>
            <a:endParaRPr lang="ro-RO" sz="3200" b="1" dirty="0">
              <a:latin typeface="Arial" charset="0"/>
              <a:ea typeface="Arial" charset="0"/>
              <a:cs typeface="Arial" charset="0"/>
            </a:endParaRPr>
          </a:p>
        </p:txBody>
      </p:sp>
      <p:cxnSp>
        <p:nvCxnSpPr>
          <p:cNvPr id="24" name="Straight Connector 23">
            <a:extLst>
              <a:ext uri="{FF2B5EF4-FFF2-40B4-BE49-F238E27FC236}">
                <a16:creationId xmlns:a16="http://schemas.microsoft.com/office/drawing/2014/main" id="{E7C769D1-997F-D0C0-5767-6DF4BA961416}"/>
              </a:ext>
            </a:extLst>
          </p:cNvPr>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96C191A-6811-917D-67FD-C2DB0DA29639}"/>
              </a:ext>
            </a:extLst>
          </p:cNvPr>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F180E1-E374-FC3B-128B-035DBB494553}"/>
              </a:ext>
            </a:extLst>
          </p:cNvPr>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sp>
        <p:nvSpPr>
          <p:cNvPr id="16" name="TextBox 15">
            <a:extLst>
              <a:ext uri="{FF2B5EF4-FFF2-40B4-BE49-F238E27FC236}">
                <a16:creationId xmlns:a16="http://schemas.microsoft.com/office/drawing/2014/main" id="{9D8A1FC6-B919-67C4-266F-13FDE18C8236}"/>
              </a:ext>
            </a:extLst>
          </p:cNvPr>
          <p:cNvSpPr txBox="1"/>
          <p:nvPr/>
        </p:nvSpPr>
        <p:spPr>
          <a:xfrm>
            <a:off x="27651456" y="1684421"/>
            <a:ext cx="3017282" cy="2308324"/>
          </a:xfrm>
          <a:prstGeom prst="rect">
            <a:avLst/>
          </a:prstGeom>
          <a:noFill/>
        </p:spPr>
        <p:txBody>
          <a:bodyPr wrap="square" rtlCol="0">
            <a:spAutoFit/>
          </a:bodyPr>
          <a:lstStyle/>
          <a:p>
            <a:endParaRPr lang="ro-RO" sz="4800" dirty="0"/>
          </a:p>
          <a:p>
            <a:endParaRPr lang="ro-RO" sz="4800" dirty="0"/>
          </a:p>
          <a:p>
            <a:endParaRPr lang="en-US" sz="4800" dirty="0"/>
          </a:p>
        </p:txBody>
      </p:sp>
      <p:pic>
        <p:nvPicPr>
          <p:cNvPr id="26" name="Picture 25">
            <a:extLst>
              <a:ext uri="{FF2B5EF4-FFF2-40B4-BE49-F238E27FC236}">
                <a16:creationId xmlns:a16="http://schemas.microsoft.com/office/drawing/2014/main" id="{0D0D5E5D-5F74-3FFD-59F9-73388B1D51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sp>
        <p:nvSpPr>
          <p:cNvPr id="31" name="TextBox 30">
            <a:extLst>
              <a:ext uri="{FF2B5EF4-FFF2-40B4-BE49-F238E27FC236}">
                <a16:creationId xmlns:a16="http://schemas.microsoft.com/office/drawing/2014/main" id="{BEF32F7B-5FBB-7DE5-60B2-2C9E1E813FBF}"/>
              </a:ext>
            </a:extLst>
          </p:cNvPr>
          <p:cNvSpPr txBox="1"/>
          <p:nvPr/>
        </p:nvSpPr>
        <p:spPr>
          <a:xfrm>
            <a:off x="1944666" y="20210472"/>
            <a:ext cx="28881474" cy="3477875"/>
          </a:xfrm>
          <a:prstGeom prst="rect">
            <a:avLst/>
          </a:prstGeom>
          <a:noFill/>
        </p:spPr>
        <p:txBody>
          <a:bodyPr wrap="square" rtlCol="0">
            <a:spAutoFit/>
          </a:bodyPr>
          <a:lstStyle/>
          <a:p>
            <a:pPr algn="just"/>
            <a:r>
              <a:rPr lang="en-US" sz="2400" b="1" dirty="0"/>
              <a:t>The specimens related to dilutions 10^2, 10^3 and 10^4, manifested nervous symptomatology, namely paralysis of the hindquarters, starting with the 8th day post-inoculation. One specimen related to dilution 10^6, presented clinical signs on the 12th day post-inoculation. No other symptomatology was evident, the variation in body weight being irrelevant in terms of establishing the degree of clinical damage. An acute evolution of the disease is observed, death occurring immediately after the onset of clinical signs (specimen 1 related to dilution 10^3 and specimen 2 related to dilution 10^4) and a subacute evolution, with clinical signs manifest</a:t>
            </a:r>
            <a:r>
              <a:rPr lang="ro-RO" sz="2400" b="1" dirty="0"/>
              <a:t>ed</a:t>
            </a:r>
            <a:r>
              <a:rPr lang="en-US" sz="2400" b="1" dirty="0"/>
              <a:t> over several days.</a:t>
            </a:r>
            <a:r>
              <a:rPr lang="ro-RO" sz="2400" b="1" dirty="0"/>
              <a:t> Organs collected from some specimens that presented clinical signs at </a:t>
            </a:r>
            <a:r>
              <a:rPr lang="ro-RO" sz="2800" b="1" dirty="0"/>
              <a:t>dilutions</a:t>
            </a:r>
            <a:r>
              <a:rPr lang="ro-RO" sz="2400" b="1" dirty="0"/>
              <a:t> 10^2, 10^3, 10^4 and one specimen with no clinical signs at dilution 10^5, where tested by Real Time RT-PCR. T</a:t>
            </a:r>
            <a:r>
              <a:rPr lang="en-US" sz="2400" b="1" dirty="0"/>
              <a:t>he highest viral concentration is in the brain, followed by the lungs and trachea, organs and intestine. The presence of the maximum viral concentration in the brain correlates with the observed clinical signs, which are specific to the nervous system (posterior spinal cord paralysis).</a:t>
            </a:r>
            <a:r>
              <a:rPr lang="ro-RO" sz="2400" b="1" dirty="0"/>
              <a:t> </a:t>
            </a:r>
            <a:r>
              <a:rPr lang="en-US" sz="2400" b="1" dirty="0"/>
              <a:t>Fragments of </a:t>
            </a:r>
            <a:r>
              <a:rPr lang="ro-RO" sz="2400" b="1" dirty="0"/>
              <a:t> </a:t>
            </a:r>
            <a:r>
              <a:rPr lang="en-US" sz="2400" b="1" dirty="0"/>
              <a:t>organs from the specimens corresponding to the</a:t>
            </a:r>
            <a:r>
              <a:rPr lang="ro-RO" sz="2400" b="1" dirty="0"/>
              <a:t> dilutions</a:t>
            </a:r>
            <a:r>
              <a:rPr lang="en-US" sz="2400" b="1" dirty="0"/>
              <a:t> 10^3 and 10^5 </a:t>
            </a:r>
            <a:r>
              <a:rPr lang="ro-RO" sz="2400" b="1" dirty="0"/>
              <a:t>were </a:t>
            </a:r>
            <a:r>
              <a:rPr lang="en-US" sz="2400" b="1" dirty="0"/>
              <a:t>subjected to histopathological examination.</a:t>
            </a:r>
            <a:r>
              <a:rPr lang="ro-RO" sz="2400" b="1" dirty="0"/>
              <a:t> </a:t>
            </a:r>
            <a:r>
              <a:rPr lang="en-US" sz="2400" b="1" dirty="0"/>
              <a:t>Multiple tissue lesions were identified, expressed predominantly by the presence of viral inclusions at the level of the neuropil in the</a:t>
            </a:r>
            <a:r>
              <a:rPr lang="ro-RO" sz="2400" b="1" dirty="0"/>
              <a:t> </a:t>
            </a:r>
            <a:r>
              <a:rPr lang="en-US" sz="2400" b="1" dirty="0"/>
              <a:t>Central Nervous System, congestive-hemorrhagic </a:t>
            </a:r>
            <a:r>
              <a:rPr lang="ro-RO" sz="2400" b="1" dirty="0"/>
              <a:t>modifications</a:t>
            </a:r>
            <a:r>
              <a:rPr lang="en-US" sz="2400" b="1" dirty="0"/>
              <a:t>, proliferative reactions with increased </a:t>
            </a:r>
            <a:r>
              <a:rPr lang="en-US" sz="2400" b="1" dirty="0" err="1"/>
              <a:t>lymphomacrophagic</a:t>
            </a:r>
            <a:r>
              <a:rPr lang="en-US" sz="2400" b="1" dirty="0"/>
              <a:t> reactivity, especially at the level of the mediastinal and intestinal </a:t>
            </a:r>
            <a:r>
              <a:rPr lang="en-US" sz="2400" b="1" dirty="0" err="1"/>
              <a:t>lymphocenter</a:t>
            </a:r>
            <a:r>
              <a:rPr lang="en-US" sz="2400" b="1" dirty="0"/>
              <a:t>. Degenerative processes of varying intensity were also found, without pathological significance in relation to the cause of death, localized at the liver, kidneys and spleen. Cyto-histopathological changes with pathological significance were identified at the level of the </a:t>
            </a:r>
            <a:r>
              <a:rPr lang="ro-RO" sz="2400" b="1" dirty="0"/>
              <a:t>C</a:t>
            </a:r>
            <a:r>
              <a:rPr lang="en-US" sz="2400" b="1" dirty="0"/>
              <a:t>.N.</a:t>
            </a:r>
            <a:r>
              <a:rPr lang="ro-RO" sz="2400" b="1" dirty="0"/>
              <a:t>S</a:t>
            </a:r>
            <a:r>
              <a:rPr lang="en-US" sz="2400" b="1" dirty="0"/>
              <a:t>., respiratory system and lymph nodes.</a:t>
            </a:r>
          </a:p>
        </p:txBody>
      </p:sp>
      <p:sp>
        <p:nvSpPr>
          <p:cNvPr id="46" name="Rectangle 2">
            <a:extLst>
              <a:ext uri="{FF2B5EF4-FFF2-40B4-BE49-F238E27FC236}">
                <a16:creationId xmlns:a16="http://schemas.microsoft.com/office/drawing/2014/main" id="{79D5AB2D-8939-7FEE-69A8-B29CD19AD7E7}"/>
              </a:ext>
            </a:extLst>
          </p:cNvPr>
          <p:cNvSpPr>
            <a:spLocks noChangeArrowheads="1"/>
          </p:cNvSpPr>
          <p:nvPr/>
        </p:nvSpPr>
        <p:spPr bwMode="auto">
          <a:xfrm>
            <a:off x="0" y="0"/>
            <a:ext cx="32399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B2BCE9F2-CB06-36D7-A396-E0DA80FBA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5615" y="1356572"/>
            <a:ext cx="2359424" cy="2359424"/>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3">
            <a:extLst>
              <a:ext uri="{FF2B5EF4-FFF2-40B4-BE49-F238E27FC236}">
                <a16:creationId xmlns:a16="http://schemas.microsoft.com/office/drawing/2014/main" id="{3EB8D78C-8350-E009-890C-1BE398463BFF}"/>
              </a:ext>
            </a:extLst>
          </p:cNvPr>
          <p:cNvSpPr>
            <a:spLocks noChangeArrowheads="1"/>
          </p:cNvSpPr>
          <p:nvPr/>
        </p:nvSpPr>
        <p:spPr bwMode="auto">
          <a:xfrm>
            <a:off x="27055652" y="3827313"/>
            <a:ext cx="52079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tabLst>
                <a:tab pos="116998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16998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16998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16998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16998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16998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16998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16998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tab pos="1169988" algn="l"/>
              </a:tabLst>
            </a:pPr>
            <a:r>
              <a:rPr kumimoji="0" lang="ro-RO" altLang="zh-CN" sz="2400" b="1" i="0" u="none" strike="noStrike" cap="none" normalizeH="0" baseline="0" dirty="0">
                <a:ln>
                  <a:noFill/>
                </a:ln>
                <a:solidFill>
                  <a:schemeClr val="tx1"/>
                </a:solidFill>
                <a:effectLst>
                  <a:outerShdw blurRad="38100" dist="38100" dir="2700000" algn="tl">
                    <a:srgbClr val="C0C0C0"/>
                  </a:outerShdw>
                </a:effectLst>
                <a:ea typeface="SimSun" panose="02010600030101010101" pitchFamily="2" charset="-122"/>
                <a:cs typeface="Arial" panose="020B0604020202020204" pitchFamily="34" charset="0"/>
              </a:rPr>
              <a:t> </a:t>
            </a:r>
            <a:r>
              <a:rPr kumimoji="0" lang="fr-FR" altLang="zh-CN" sz="2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INSTITUTUL DE DIAGNOSTIC ŞI</a:t>
            </a:r>
            <a:endParaRPr kumimoji="0" lang="en-US" altLang="zh-CN" sz="2400" b="1" i="0" u="none" strike="noStrike" cap="none" normalizeH="0" baseline="0" dirty="0">
              <a:ln>
                <a:noFill/>
              </a:ln>
              <a:solidFill>
                <a:schemeClr val="tx1"/>
              </a:solidFill>
              <a:effectLst/>
              <a:cs typeface="Arial" panose="020B0604020202020204" pitchFamily="34" charset="0"/>
            </a:endParaRPr>
          </a:p>
          <a:p>
            <a:pPr marL="0" marR="0" lvl="0" indent="180975" algn="ctr" defTabSz="914400" rtl="0" eaLnBrk="0" fontAlgn="base" latinLnBrk="0" hangingPunct="0">
              <a:lnSpc>
                <a:spcPct val="100000"/>
              </a:lnSpc>
              <a:spcBef>
                <a:spcPct val="0"/>
              </a:spcBef>
              <a:spcAft>
                <a:spcPct val="0"/>
              </a:spcAft>
              <a:buClrTx/>
              <a:buSzTx/>
              <a:buFontTx/>
              <a:buNone/>
              <a:tabLst>
                <a:tab pos="1169988" algn="l"/>
              </a:tabLst>
            </a:pPr>
            <a:r>
              <a:rPr kumimoji="0" lang="fr-FR" altLang="zh-CN" sz="2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 SĂNĂTATE ANIMALĂ</a:t>
            </a:r>
            <a:endParaRPr kumimoji="0" lang="en-US" altLang="zh-CN" sz="2400" b="1" i="0" u="none" strike="noStrike" cap="none" normalizeH="0" baseline="0" dirty="0">
              <a:ln>
                <a:noFill/>
              </a:ln>
              <a:solidFill>
                <a:schemeClr val="tx1"/>
              </a:solidFill>
              <a:effectLst/>
              <a:cs typeface="Arial" panose="020B0604020202020204"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tab pos="1169988" algn="l"/>
              </a:tabLst>
            </a:pPr>
            <a:endParaRPr kumimoji="0" lang="en-US" altLang="zh-CN" sz="2400" b="0" i="0" u="none" strike="noStrike" cap="none" normalizeH="0" baseline="0" dirty="0">
              <a:ln>
                <a:noFill/>
              </a:ln>
              <a:solidFill>
                <a:schemeClr val="tx1"/>
              </a:solidFill>
              <a:effectLst/>
            </a:endParaRPr>
          </a:p>
        </p:txBody>
      </p:sp>
      <p:graphicFrame>
        <p:nvGraphicFramePr>
          <p:cNvPr id="5" name="Table 4">
            <a:extLst>
              <a:ext uri="{FF2B5EF4-FFF2-40B4-BE49-F238E27FC236}">
                <a16:creationId xmlns:a16="http://schemas.microsoft.com/office/drawing/2014/main" id="{9486A668-B64E-98F8-48F0-440B2422C9E6}"/>
              </a:ext>
            </a:extLst>
          </p:cNvPr>
          <p:cNvGraphicFramePr>
            <a:graphicFrameLocks noGrp="1"/>
          </p:cNvGraphicFramePr>
          <p:nvPr>
            <p:extLst>
              <p:ext uri="{D42A27DB-BD31-4B8C-83A1-F6EECF244321}">
                <p14:modId xmlns:p14="http://schemas.microsoft.com/office/powerpoint/2010/main" val="3525146403"/>
              </p:ext>
            </p:extLst>
          </p:nvPr>
        </p:nvGraphicFramePr>
        <p:xfrm>
          <a:off x="2309540" y="25067214"/>
          <a:ext cx="7892714" cy="7661134"/>
        </p:xfrm>
        <a:graphic>
          <a:graphicData uri="http://schemas.openxmlformats.org/drawingml/2006/table">
            <a:tbl>
              <a:tblPr firstRow="1" firstCol="1" bandRow="1">
                <a:tableStyleId>{5C22544A-7EE6-4342-B048-85BDC9FD1C3A}</a:tableStyleId>
              </a:tblPr>
              <a:tblGrid>
                <a:gridCol w="2463396">
                  <a:extLst>
                    <a:ext uri="{9D8B030D-6E8A-4147-A177-3AD203B41FA5}">
                      <a16:colId xmlns:a16="http://schemas.microsoft.com/office/drawing/2014/main" val="2991805863"/>
                    </a:ext>
                  </a:extLst>
                </a:gridCol>
                <a:gridCol w="1483986">
                  <a:extLst>
                    <a:ext uri="{9D8B030D-6E8A-4147-A177-3AD203B41FA5}">
                      <a16:colId xmlns:a16="http://schemas.microsoft.com/office/drawing/2014/main" val="3734456890"/>
                    </a:ext>
                  </a:extLst>
                </a:gridCol>
                <a:gridCol w="1973179">
                  <a:extLst>
                    <a:ext uri="{9D8B030D-6E8A-4147-A177-3AD203B41FA5}">
                      <a16:colId xmlns:a16="http://schemas.microsoft.com/office/drawing/2014/main" val="3578823776"/>
                    </a:ext>
                  </a:extLst>
                </a:gridCol>
                <a:gridCol w="1972153">
                  <a:extLst>
                    <a:ext uri="{9D8B030D-6E8A-4147-A177-3AD203B41FA5}">
                      <a16:colId xmlns:a16="http://schemas.microsoft.com/office/drawing/2014/main" val="981993648"/>
                    </a:ext>
                  </a:extLst>
                </a:gridCol>
              </a:tblGrid>
              <a:tr h="453125">
                <a:tc>
                  <a:txBody>
                    <a:bodyPr/>
                    <a:lstStyle/>
                    <a:p>
                      <a:pPr marL="0" marR="0" algn="ctr">
                        <a:lnSpc>
                          <a:spcPct val="150000"/>
                        </a:lnSpc>
                        <a:buNone/>
                        <a:tabLst>
                          <a:tab pos="90170" algn="l"/>
                        </a:tabLst>
                      </a:pP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Type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buNone/>
                        <a:tabLst>
                          <a:tab pos="90170" algn="l"/>
                        </a:tabLst>
                      </a:pPr>
                      <a:r>
                        <a:rPr lang="ro-RO" sz="1800" b="1" dirty="0">
                          <a:effectLst/>
                        </a:rPr>
                        <a:t>    Dilution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buNone/>
                        <a:tabLst>
                          <a:tab pos="90170" algn="l"/>
                        </a:tabLst>
                      </a:pPr>
                      <a:r>
                        <a:rPr lang="ro-RO" sz="1800" b="1" dirty="0">
                          <a:effectLst/>
                        </a:rPr>
                        <a:t>   Clinical signs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buNone/>
                        <a:tabLst>
                          <a:tab pos="90170" algn="l"/>
                        </a:tabLst>
                      </a:pPr>
                      <a:r>
                        <a:rPr lang="ro-RO" sz="1800" b="1" dirty="0">
                          <a:effectLst/>
                        </a:rPr>
                        <a:t>Ct value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8741675"/>
                  </a:ext>
                </a:extLst>
              </a:tr>
              <a:tr h="453125">
                <a:tc>
                  <a:txBody>
                    <a:bodyPr/>
                    <a:lstStyle/>
                    <a:p>
                      <a:pPr marL="0" marR="0" algn="ctr">
                        <a:lnSpc>
                          <a:spcPct val="150000"/>
                        </a:lnSpc>
                        <a:buNone/>
                        <a:tabLst>
                          <a:tab pos="90170" algn="l"/>
                        </a:tabLst>
                      </a:pP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Brain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40640" algn="ctr">
                        <a:lnSpc>
                          <a:spcPct val="150000"/>
                        </a:lnSpc>
                        <a:buNone/>
                        <a:tabLst>
                          <a:tab pos="90170" algn="l"/>
                        </a:tabLst>
                      </a:pPr>
                      <a:r>
                        <a:rPr lang="ro-RO" sz="1800" b="1" dirty="0">
                          <a:effectLst/>
                        </a:rPr>
                        <a:t>10</a:t>
                      </a:r>
                      <a:r>
                        <a:rPr lang="ro-RO" sz="1800" b="1" baseline="30000" dirty="0">
                          <a:effectLst/>
                        </a:rPr>
                        <a:t>-2</a:t>
                      </a:r>
                      <a:endParaRPr lang="en-US" sz="1800" b="1" dirty="0">
                        <a:effectLst/>
                        <a:latin typeface="Times New Roman" panose="02020603050405020304" pitchFamily="18" charset="0"/>
                        <a:cs typeface="Times New Roman" panose="02020603050405020304" pitchFamily="18" charset="0"/>
                      </a:endParaRPr>
                    </a:p>
                  </a:txBody>
                  <a:tcPr marL="68580" marR="68580" marT="0" marB="0" anchor="ctr"/>
                </a:tc>
                <a:tc rowSpan="4">
                  <a:txBody>
                    <a:bodyPr/>
                    <a:lstStyle/>
                    <a:p>
                      <a:pPr marL="0" marR="0" algn="ctr">
                        <a:lnSpc>
                          <a:spcPct val="150000"/>
                        </a:lnSpc>
                        <a:buNone/>
                        <a:tabLst>
                          <a:tab pos="90170" algn="l"/>
                        </a:tabLst>
                      </a:pP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a:effectLst/>
                        </a:rPr>
                        <a:t>17,80</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3066640"/>
                  </a:ext>
                </a:extLst>
              </a:tr>
              <a:tr h="453125">
                <a:tc>
                  <a:txBody>
                    <a:bodyPr/>
                    <a:lstStyle/>
                    <a:p>
                      <a:pPr marL="0" marR="0" algn="ctr">
                        <a:lnSpc>
                          <a:spcPct val="150000"/>
                        </a:lnSpc>
                        <a:buNone/>
                        <a:tabLst>
                          <a:tab pos="90170" algn="l"/>
                        </a:tabLst>
                      </a:pPr>
                      <a:r>
                        <a:rPr lang="ro-RO" sz="1800" b="1" dirty="0">
                          <a:effectLst/>
                        </a:rPr>
                        <a:t>Intestine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4468012"/>
                  </a:ext>
                </a:extLst>
              </a:tr>
              <a:tr h="453125">
                <a:tc>
                  <a:txBody>
                    <a:bodyPr/>
                    <a:lstStyle/>
                    <a:p>
                      <a:pPr marL="0" marR="0" algn="ctr">
                        <a:lnSpc>
                          <a:spcPct val="150000"/>
                        </a:lnSpc>
                        <a:buNone/>
                        <a:tabLst>
                          <a:tab pos="90170" algn="l"/>
                        </a:tabLst>
                      </a:pPr>
                      <a:r>
                        <a:rPr lang="ro-RO" sz="1800" b="1" dirty="0">
                          <a:effectLst/>
                        </a:rPr>
                        <a:t>Organs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32,57</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4631537"/>
                  </a:ext>
                </a:extLst>
              </a:tr>
              <a:tr h="453125">
                <a:tc>
                  <a:txBody>
                    <a:bodyPr/>
                    <a:lstStyle/>
                    <a:p>
                      <a:pPr marL="0" marR="0" algn="ctr">
                        <a:lnSpc>
                          <a:spcPct val="150000"/>
                        </a:lnSpc>
                        <a:buNone/>
                        <a:tabLst>
                          <a:tab pos="90170" algn="l"/>
                        </a:tabLst>
                      </a:pPr>
                      <a:r>
                        <a:rPr lang="ro-RO" sz="1800" b="1" dirty="0">
                          <a:effectLst/>
                        </a:rPr>
                        <a:t>Lung+Trachea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dirty="0"/>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27,05</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8427936"/>
                  </a:ext>
                </a:extLst>
              </a:tr>
              <a:tr h="453125">
                <a:tc>
                  <a:txBody>
                    <a:bodyPr/>
                    <a:lstStyle/>
                    <a:p>
                      <a:pPr marL="0" marR="0" algn="ctr">
                        <a:lnSpc>
                          <a:spcPct val="150000"/>
                        </a:lnSpc>
                        <a:buNone/>
                        <a:tabLst>
                          <a:tab pos="90170" algn="l"/>
                        </a:tabLst>
                      </a:pPr>
                      <a:r>
                        <a:rPr lang="ro-RO" sz="1800" b="1" dirty="0">
                          <a:effectLst/>
                        </a:rPr>
                        <a:t>Brain </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40640" algn="ctr">
                        <a:lnSpc>
                          <a:spcPct val="150000"/>
                        </a:lnSpc>
                        <a:buNone/>
                        <a:tabLst>
                          <a:tab pos="90170" algn="l"/>
                        </a:tabLst>
                      </a:pPr>
                      <a:r>
                        <a:rPr lang="ro-RO" sz="1800" b="1" dirty="0">
                          <a:effectLst/>
                        </a:rPr>
                        <a:t>10</a:t>
                      </a:r>
                      <a:r>
                        <a:rPr lang="ro-RO" sz="1800" b="1" baseline="30000" dirty="0">
                          <a:effectLst/>
                        </a:rPr>
                        <a:t>-3</a:t>
                      </a:r>
                    </a:p>
                  </a:txBody>
                  <a:tcPr marL="68580" marR="68580" marT="0" marB="0" anchor="ctr"/>
                </a:tc>
                <a:tc rowSpan="4">
                  <a:txBody>
                    <a:bodyPr/>
                    <a:lstStyle/>
                    <a:p>
                      <a:pPr marL="0" marR="0" algn="ctr">
                        <a:lnSpc>
                          <a:spcPct val="150000"/>
                        </a:lnSpc>
                        <a:buNone/>
                        <a:tabLst>
                          <a:tab pos="90170" algn="l"/>
                        </a:tabLst>
                      </a:pP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a:effectLst/>
                        </a:rPr>
                        <a:t>12,70</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0836071"/>
                  </a:ext>
                </a:extLst>
              </a:tr>
              <a:tr h="453125">
                <a:tc>
                  <a:txBody>
                    <a:bodyPr/>
                    <a:lstStyle/>
                    <a:p>
                      <a:pPr marL="0" marR="0" algn="ctr">
                        <a:lnSpc>
                          <a:spcPct val="150000"/>
                        </a:lnSpc>
                        <a:buNone/>
                        <a:tabLst>
                          <a:tab pos="90170" algn="l"/>
                        </a:tabLst>
                      </a:pPr>
                      <a:r>
                        <a:rPr lang="ro-RO" sz="1800" b="1" dirty="0">
                          <a:effectLst/>
                        </a:rPr>
                        <a:t>Intestine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34,57</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7398250"/>
                  </a:ext>
                </a:extLst>
              </a:tr>
              <a:tr h="453125">
                <a:tc>
                  <a:txBody>
                    <a:bodyPr/>
                    <a:lstStyle/>
                    <a:p>
                      <a:pPr marL="0" marR="0" algn="ctr">
                        <a:lnSpc>
                          <a:spcPct val="150000"/>
                        </a:lnSpc>
                        <a:buNone/>
                        <a:tabLst>
                          <a:tab pos="90170" algn="l"/>
                        </a:tabLst>
                      </a:pPr>
                      <a:r>
                        <a:rPr lang="ro-RO" sz="1800" b="1" dirty="0">
                          <a:effectLst/>
                        </a:rPr>
                        <a:t>Organs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dirty="0">
                          <a:effectLst/>
                        </a:rPr>
                        <a:t>27,19</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86486113"/>
                  </a:ext>
                </a:extLst>
              </a:tr>
              <a:tr h="411134">
                <a:tc>
                  <a:txBody>
                    <a:bodyPr/>
                    <a:lstStyle/>
                    <a:p>
                      <a:pPr marL="0" marR="0" algn="ctr">
                        <a:lnSpc>
                          <a:spcPct val="150000"/>
                        </a:lnSpc>
                        <a:buNone/>
                        <a:tabLst>
                          <a:tab pos="90170" algn="l"/>
                        </a:tabLst>
                      </a:pPr>
                      <a:r>
                        <a:rPr lang="ro-RO" sz="1800" b="1" dirty="0">
                          <a:effectLst/>
                        </a:rPr>
                        <a:t>Lung+Trachea</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dirty="0"/>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21,55</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9701610"/>
                  </a:ext>
                </a:extLst>
              </a:tr>
              <a:tr h="453125">
                <a:tc>
                  <a:txBody>
                    <a:bodyPr/>
                    <a:lstStyle/>
                    <a:p>
                      <a:pPr marL="0" marR="0" algn="ctr">
                        <a:lnSpc>
                          <a:spcPct val="150000"/>
                        </a:lnSpc>
                        <a:buNone/>
                        <a:tabLst>
                          <a:tab pos="90170" algn="l"/>
                        </a:tabLst>
                      </a:pP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Brain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40640" algn="ctr">
                        <a:lnSpc>
                          <a:spcPct val="150000"/>
                        </a:lnSpc>
                        <a:buNone/>
                        <a:tabLst>
                          <a:tab pos="90170" algn="l"/>
                        </a:tabLst>
                      </a:pPr>
                      <a:r>
                        <a:rPr lang="ro-RO" sz="1800" b="1" dirty="0">
                          <a:effectLst/>
                        </a:rPr>
                        <a:t>10</a:t>
                      </a:r>
                      <a:r>
                        <a:rPr lang="ro-RO" sz="1800" b="1" baseline="30000" dirty="0">
                          <a:effectLst/>
                        </a:rPr>
                        <a:t>-4</a:t>
                      </a:r>
                    </a:p>
                  </a:txBody>
                  <a:tcPr marL="68580" marR="68580" marT="0" marB="0" anchor="ctr"/>
                </a:tc>
                <a:tc rowSpan="4">
                  <a:txBody>
                    <a:bodyPr/>
                    <a:lstStyle/>
                    <a:p>
                      <a:pPr marL="0" marR="0" algn="ctr">
                        <a:lnSpc>
                          <a:spcPct val="150000"/>
                        </a:lnSpc>
                        <a:buNone/>
                        <a:tabLst>
                          <a:tab pos="90170" algn="l"/>
                        </a:tabLst>
                      </a:pP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a:effectLst/>
                        </a:rPr>
                        <a:t>17,68</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61506216"/>
                  </a:ext>
                </a:extLst>
              </a:tr>
              <a:tr h="453125">
                <a:tc>
                  <a:txBody>
                    <a:bodyPr/>
                    <a:lstStyle/>
                    <a:p>
                      <a:pPr marL="0" marR="0" algn="ctr">
                        <a:lnSpc>
                          <a:spcPct val="150000"/>
                        </a:lnSpc>
                        <a:buNone/>
                        <a:tabLst>
                          <a:tab pos="90170" algn="l"/>
                        </a:tabLst>
                      </a:pPr>
                      <a:r>
                        <a:rPr lang="ro-RO" sz="1800" b="1" dirty="0">
                          <a:effectLst/>
                        </a:rPr>
                        <a:t>Intestine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31,28</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7191727"/>
                  </a:ext>
                </a:extLst>
              </a:tr>
              <a:tr h="453125">
                <a:tc>
                  <a:txBody>
                    <a:bodyPr/>
                    <a:lstStyle/>
                    <a:p>
                      <a:pPr marL="0" marR="0" algn="ctr">
                        <a:lnSpc>
                          <a:spcPct val="150000"/>
                        </a:lnSpc>
                        <a:buNone/>
                        <a:tabLst>
                          <a:tab pos="90170" algn="l"/>
                        </a:tabLst>
                      </a:pPr>
                      <a:r>
                        <a:rPr lang="ro-RO" sz="1800" b="1" dirty="0">
                          <a:effectLst/>
                        </a:rPr>
                        <a:t>Organs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23,76</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7712540"/>
                  </a:ext>
                </a:extLst>
              </a:tr>
              <a:tr h="453125">
                <a:tc>
                  <a:txBody>
                    <a:bodyPr/>
                    <a:lstStyle/>
                    <a:p>
                      <a:pPr marL="0" marR="0" algn="ctr">
                        <a:lnSpc>
                          <a:spcPct val="150000"/>
                        </a:lnSpc>
                        <a:buNone/>
                        <a:tabLst>
                          <a:tab pos="90170" algn="l"/>
                        </a:tabLst>
                      </a:pPr>
                      <a:r>
                        <a:rPr lang="ro-RO" sz="1800" b="1" dirty="0">
                          <a:effectLst/>
                        </a:rPr>
                        <a:t>Lungs+Trachea</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dirty="0"/>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23,26</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4059654"/>
                  </a:ext>
                </a:extLst>
              </a:tr>
              <a:tr h="453125">
                <a:tc>
                  <a:txBody>
                    <a:bodyPr/>
                    <a:lstStyle/>
                    <a:p>
                      <a:pPr marL="0" marR="0" algn="ctr">
                        <a:lnSpc>
                          <a:spcPct val="150000"/>
                        </a:lnSpc>
                        <a:buNone/>
                        <a:tabLst>
                          <a:tab pos="90170" algn="l"/>
                        </a:tabLst>
                      </a:pP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Brain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40640" algn="ctr">
                        <a:lnSpc>
                          <a:spcPct val="150000"/>
                        </a:lnSpc>
                        <a:buNone/>
                        <a:tabLst>
                          <a:tab pos="90170" algn="l"/>
                        </a:tabLst>
                      </a:pPr>
                      <a:r>
                        <a:rPr lang="ro-RO" sz="1800" b="1" dirty="0">
                          <a:effectLst/>
                        </a:rPr>
                        <a:t>10</a:t>
                      </a:r>
                      <a:r>
                        <a:rPr lang="ro-RO" sz="1800" b="1" baseline="30000" dirty="0">
                          <a:effectLst/>
                        </a:rPr>
                        <a:t>-5</a:t>
                      </a:r>
                    </a:p>
                    <a:p>
                      <a:pPr marL="0" marR="40640" algn="ctr">
                        <a:lnSpc>
                          <a:spcPct val="150000"/>
                        </a:lnSpc>
                        <a:buNone/>
                        <a:tabLst>
                          <a:tab pos="90170" algn="l"/>
                        </a:tabLst>
                      </a:pPr>
                      <a:endParaRPr lang="en-US" sz="1800" b="1" dirty="0">
                        <a:effectLst/>
                        <a:latin typeface="Times New Roman" panose="02020603050405020304" pitchFamily="18" charset="0"/>
                        <a:cs typeface="Times New Roman" panose="02020603050405020304" pitchFamily="18" charset="0"/>
                      </a:endParaRPr>
                    </a:p>
                  </a:txBody>
                  <a:tcPr marL="68580" marR="68580" marT="0" marB="0" anchor="ctr"/>
                </a:tc>
                <a:tc rowSpan="4">
                  <a:txBody>
                    <a:bodyPr/>
                    <a:lstStyle/>
                    <a:p>
                      <a:pPr marL="0" marR="0" algn="ctr">
                        <a:lnSpc>
                          <a:spcPct val="150000"/>
                        </a:lnSpc>
                        <a:buNone/>
                        <a:tabLst>
                          <a:tab pos="90170" algn="l"/>
                        </a:tabLst>
                      </a:pPr>
                      <a:r>
                        <a:rPr lang="ro-RO" sz="1800" b="1" dirty="0">
                          <a:effectLst/>
                        </a:rPr>
                        <a:t>NO</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buNone/>
                        <a:tabLst>
                          <a:tab pos="90170" algn="l"/>
                        </a:tabLst>
                      </a:pPr>
                      <a:r>
                        <a:rPr lang="ro-RO" sz="1800" b="1">
                          <a:effectLst/>
                        </a:rPr>
                        <a:t>36,09</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0546512"/>
                  </a:ext>
                </a:extLst>
              </a:tr>
              <a:tr h="453125">
                <a:tc>
                  <a:txBody>
                    <a:bodyPr/>
                    <a:lstStyle/>
                    <a:p>
                      <a:pPr marL="0" marR="0" algn="ctr">
                        <a:lnSpc>
                          <a:spcPct val="150000"/>
                        </a:lnSpc>
                        <a:buNone/>
                        <a:tabLst>
                          <a:tab pos="90170" algn="l"/>
                        </a:tabLst>
                      </a:pPr>
                      <a:r>
                        <a:rPr lang="ro-RO" sz="1800" b="1" dirty="0">
                          <a:effectLst/>
                        </a:rPr>
                        <a:t>Intestine</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37,70</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4422301"/>
                  </a:ext>
                </a:extLst>
              </a:tr>
              <a:tr h="453125">
                <a:tc>
                  <a:txBody>
                    <a:bodyPr/>
                    <a:lstStyle/>
                    <a:p>
                      <a:pPr marL="0" marR="0" algn="ctr">
                        <a:lnSpc>
                          <a:spcPct val="150000"/>
                        </a:lnSpc>
                        <a:buNone/>
                        <a:tabLst>
                          <a:tab pos="90170" algn="l"/>
                        </a:tabLst>
                      </a:pPr>
                      <a:r>
                        <a:rPr lang="ro-RO" sz="1800" b="1" dirty="0">
                          <a:effectLst/>
                        </a:rPr>
                        <a:t>Organs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a:effectLst/>
                        </a:rPr>
                        <a:t>36,74</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50101974"/>
                  </a:ext>
                </a:extLst>
              </a:tr>
              <a:tr h="453125">
                <a:tc>
                  <a:txBody>
                    <a:bodyPr/>
                    <a:lstStyle/>
                    <a:p>
                      <a:pPr marL="0" marR="0" algn="ctr">
                        <a:lnSpc>
                          <a:spcPct val="150000"/>
                        </a:lnSpc>
                        <a:buNone/>
                        <a:tabLst>
                          <a:tab pos="90170" algn="l"/>
                        </a:tabLst>
                      </a:pPr>
                      <a:r>
                        <a:rPr lang="ro-RO" sz="1800" b="1" dirty="0">
                          <a:effectLst/>
                        </a:rPr>
                        <a:t>Lungs+Trachea</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dirty="0"/>
                    </a:p>
                  </a:txBody>
                  <a:tcPr marL="68580" marR="68580" marT="0" marB="0"/>
                </a:tc>
                <a:tc vMerge="1">
                  <a:txBody>
                    <a:bodyPr/>
                    <a:lstStyle/>
                    <a:p>
                      <a:endParaRPr lang="en-US"/>
                    </a:p>
                  </a:txBody>
                  <a:tcPr/>
                </a:tc>
                <a:tc>
                  <a:txBody>
                    <a:bodyPr/>
                    <a:lstStyle/>
                    <a:p>
                      <a:pPr marL="0" marR="0" algn="ctr">
                        <a:lnSpc>
                          <a:spcPct val="150000"/>
                        </a:lnSpc>
                        <a:buNone/>
                        <a:tabLst>
                          <a:tab pos="90170" algn="l"/>
                        </a:tabLst>
                      </a:pPr>
                      <a:r>
                        <a:rPr lang="ro-RO" sz="1800" b="1" dirty="0">
                          <a:effectLst/>
                        </a:rPr>
                        <a:t>37,51</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4556006"/>
                  </a:ext>
                </a:extLst>
              </a:tr>
            </a:tbl>
          </a:graphicData>
        </a:graphic>
      </p:graphicFrame>
      <p:sp>
        <p:nvSpPr>
          <p:cNvPr id="6" name="TextBox 5">
            <a:extLst>
              <a:ext uri="{FF2B5EF4-FFF2-40B4-BE49-F238E27FC236}">
                <a16:creationId xmlns:a16="http://schemas.microsoft.com/office/drawing/2014/main" id="{3CC0CC5B-34C5-AC45-2351-C2C8E6F5B343}"/>
              </a:ext>
            </a:extLst>
          </p:cNvPr>
          <p:cNvSpPr txBox="1"/>
          <p:nvPr/>
        </p:nvSpPr>
        <p:spPr>
          <a:xfrm>
            <a:off x="3428476" y="24434767"/>
            <a:ext cx="5654842" cy="523220"/>
          </a:xfrm>
          <a:prstGeom prst="rect">
            <a:avLst/>
          </a:prstGeom>
          <a:noFill/>
        </p:spPr>
        <p:txBody>
          <a:bodyPr wrap="square" rtlCol="0">
            <a:spAutoFit/>
          </a:bodyPr>
          <a:lstStyle/>
          <a:p>
            <a:r>
              <a:rPr lang="ro-RO" sz="2800" b="1" dirty="0"/>
              <a:t>Results of Real Time-RT PCR testing</a:t>
            </a:r>
            <a:endParaRPr lang="en-US" sz="2800" b="1" dirty="0"/>
          </a:p>
        </p:txBody>
      </p:sp>
      <p:pic>
        <p:nvPicPr>
          <p:cNvPr id="8" name="Picture 7">
            <a:extLst>
              <a:ext uri="{FF2B5EF4-FFF2-40B4-BE49-F238E27FC236}">
                <a16:creationId xmlns:a16="http://schemas.microsoft.com/office/drawing/2014/main" id="{8BF1E6D7-049D-12B9-77F0-D4EC19B26BDE}"/>
              </a:ext>
            </a:extLst>
          </p:cNvPr>
          <p:cNvPicPr>
            <a:picLocks noChangeAspect="1"/>
          </p:cNvPicPr>
          <p:nvPr/>
        </p:nvPicPr>
        <p:blipFill>
          <a:blip r:embed="rId4"/>
          <a:stretch>
            <a:fillRect/>
          </a:stretch>
        </p:blipFill>
        <p:spPr>
          <a:xfrm>
            <a:off x="10851854" y="24334256"/>
            <a:ext cx="4645554" cy="3475020"/>
          </a:xfrm>
          <a:prstGeom prst="rect">
            <a:avLst/>
          </a:prstGeom>
        </p:spPr>
      </p:pic>
      <p:sp>
        <p:nvSpPr>
          <p:cNvPr id="9" name="TextBox 8">
            <a:extLst>
              <a:ext uri="{FF2B5EF4-FFF2-40B4-BE49-F238E27FC236}">
                <a16:creationId xmlns:a16="http://schemas.microsoft.com/office/drawing/2014/main" id="{139C5664-5313-4C7E-35F2-76693804D38A}"/>
              </a:ext>
            </a:extLst>
          </p:cNvPr>
          <p:cNvSpPr txBox="1"/>
          <p:nvPr/>
        </p:nvSpPr>
        <p:spPr>
          <a:xfrm>
            <a:off x="10851854" y="27920505"/>
            <a:ext cx="4645554" cy="1569660"/>
          </a:xfrm>
          <a:prstGeom prst="rect">
            <a:avLst/>
          </a:prstGeom>
          <a:noFill/>
        </p:spPr>
        <p:txBody>
          <a:bodyPr wrap="square" rtlCol="0">
            <a:spAutoFit/>
          </a:bodyPr>
          <a:lstStyle/>
          <a:p>
            <a:pPr algn="just"/>
            <a:r>
              <a:rPr lang="en-US" sz="1600" b="1" dirty="0"/>
              <a:t>Brain. Microcenters with intense glial reaction, diffuse at the neuropil level and moderate perivascular mononuclear infiltrate; hyperemia; numerous satellite processes and less neuronophagy and nonspecific vacuolar degeneration at the neuropil level. Col. HE x 200</a:t>
            </a:r>
          </a:p>
        </p:txBody>
      </p:sp>
      <p:pic>
        <p:nvPicPr>
          <p:cNvPr id="14" name="Picture 13">
            <a:extLst>
              <a:ext uri="{FF2B5EF4-FFF2-40B4-BE49-F238E27FC236}">
                <a16:creationId xmlns:a16="http://schemas.microsoft.com/office/drawing/2014/main" id="{E221D19E-57C3-7201-B06D-CEE3D2F81EF6}"/>
              </a:ext>
            </a:extLst>
          </p:cNvPr>
          <p:cNvPicPr>
            <a:picLocks noChangeAspect="1"/>
          </p:cNvPicPr>
          <p:nvPr/>
        </p:nvPicPr>
        <p:blipFill>
          <a:blip r:embed="rId5"/>
          <a:stretch>
            <a:fillRect/>
          </a:stretch>
        </p:blipFill>
        <p:spPr>
          <a:xfrm>
            <a:off x="17234698" y="24209911"/>
            <a:ext cx="5250129" cy="3966765"/>
          </a:xfrm>
          <a:prstGeom prst="rect">
            <a:avLst/>
          </a:prstGeom>
        </p:spPr>
      </p:pic>
      <p:sp>
        <p:nvSpPr>
          <p:cNvPr id="27" name="TextBox 26">
            <a:extLst>
              <a:ext uri="{FF2B5EF4-FFF2-40B4-BE49-F238E27FC236}">
                <a16:creationId xmlns:a16="http://schemas.microsoft.com/office/drawing/2014/main" id="{CEEB53E0-8CAA-403D-094E-A082323D2D2E}"/>
              </a:ext>
            </a:extLst>
          </p:cNvPr>
          <p:cNvSpPr txBox="1"/>
          <p:nvPr/>
        </p:nvSpPr>
        <p:spPr>
          <a:xfrm>
            <a:off x="17234699" y="28317123"/>
            <a:ext cx="5188642" cy="830997"/>
          </a:xfrm>
          <a:prstGeom prst="rect">
            <a:avLst/>
          </a:prstGeom>
          <a:noFill/>
        </p:spPr>
        <p:txBody>
          <a:bodyPr wrap="square" rtlCol="0">
            <a:spAutoFit/>
          </a:bodyPr>
          <a:lstStyle/>
          <a:p>
            <a:pPr algn="just"/>
            <a:r>
              <a:rPr lang="en-US" sz="1600" b="1" dirty="0"/>
              <a:t>Brain. Diffuse glial reaction at the neuropil level. Presence of oxyphilic/weakly basophilic viral inclusions. Col. HE x 400</a:t>
            </a:r>
          </a:p>
        </p:txBody>
      </p:sp>
      <p:pic>
        <p:nvPicPr>
          <p:cNvPr id="34" name="Picture 33">
            <a:extLst>
              <a:ext uri="{FF2B5EF4-FFF2-40B4-BE49-F238E27FC236}">
                <a16:creationId xmlns:a16="http://schemas.microsoft.com/office/drawing/2014/main" id="{802BF07B-69C5-BD84-14D3-5191D9A60362}"/>
              </a:ext>
            </a:extLst>
          </p:cNvPr>
          <p:cNvPicPr>
            <a:picLocks noChangeAspect="1"/>
          </p:cNvPicPr>
          <p:nvPr/>
        </p:nvPicPr>
        <p:blipFill>
          <a:blip r:embed="rId6"/>
          <a:stretch>
            <a:fillRect/>
          </a:stretch>
        </p:blipFill>
        <p:spPr>
          <a:xfrm>
            <a:off x="24222117" y="24134854"/>
            <a:ext cx="5154923" cy="3854642"/>
          </a:xfrm>
          <a:prstGeom prst="rect">
            <a:avLst/>
          </a:prstGeom>
        </p:spPr>
      </p:pic>
      <p:sp>
        <p:nvSpPr>
          <p:cNvPr id="35" name="TextBox 34">
            <a:extLst>
              <a:ext uri="{FF2B5EF4-FFF2-40B4-BE49-F238E27FC236}">
                <a16:creationId xmlns:a16="http://schemas.microsoft.com/office/drawing/2014/main" id="{683C1C0A-56CC-A792-E625-CFF0B4FA9743}"/>
              </a:ext>
            </a:extLst>
          </p:cNvPr>
          <p:cNvSpPr txBox="1"/>
          <p:nvPr/>
        </p:nvSpPr>
        <p:spPr>
          <a:xfrm>
            <a:off x="24366130" y="28158154"/>
            <a:ext cx="4866896" cy="1077218"/>
          </a:xfrm>
          <a:prstGeom prst="rect">
            <a:avLst/>
          </a:prstGeom>
          <a:noFill/>
        </p:spPr>
        <p:txBody>
          <a:bodyPr wrap="square" rtlCol="0">
            <a:spAutoFit/>
          </a:bodyPr>
          <a:lstStyle/>
          <a:p>
            <a:pPr algn="just"/>
            <a:r>
              <a:rPr lang="en-US" sz="1600" b="1" dirty="0"/>
              <a:t>Lung. Congestion due to vascular ectasia; </a:t>
            </a:r>
            <a:r>
              <a:rPr lang="en-US" sz="1600" b="1" dirty="0" err="1"/>
              <a:t>intraalveolar</a:t>
            </a:r>
            <a:r>
              <a:rPr lang="en-US" sz="1600" b="1" dirty="0"/>
              <a:t> edema, interstitial hemorrhagic infiltrates, interstitial and peri-bronchiolar mononuclear cell infiltrates. Col. HE X100</a:t>
            </a:r>
          </a:p>
        </p:txBody>
      </p:sp>
      <p:pic>
        <p:nvPicPr>
          <p:cNvPr id="49" name="Picture 48">
            <a:extLst>
              <a:ext uri="{FF2B5EF4-FFF2-40B4-BE49-F238E27FC236}">
                <a16:creationId xmlns:a16="http://schemas.microsoft.com/office/drawing/2014/main" id="{5EEB014D-4266-6CE3-D0CB-704EE527E1B1}"/>
              </a:ext>
            </a:extLst>
          </p:cNvPr>
          <p:cNvPicPr>
            <a:picLocks noChangeAspect="1"/>
          </p:cNvPicPr>
          <p:nvPr/>
        </p:nvPicPr>
        <p:blipFill>
          <a:blip r:embed="rId7"/>
          <a:stretch>
            <a:fillRect/>
          </a:stretch>
        </p:blipFill>
        <p:spPr>
          <a:xfrm>
            <a:off x="10851854" y="29540702"/>
            <a:ext cx="5012168" cy="3249358"/>
          </a:xfrm>
          <a:prstGeom prst="rect">
            <a:avLst/>
          </a:prstGeom>
        </p:spPr>
      </p:pic>
      <p:sp>
        <p:nvSpPr>
          <p:cNvPr id="50" name="TextBox 49">
            <a:extLst>
              <a:ext uri="{FF2B5EF4-FFF2-40B4-BE49-F238E27FC236}">
                <a16:creationId xmlns:a16="http://schemas.microsoft.com/office/drawing/2014/main" id="{23B77303-5547-1E61-080A-FE73681793D8}"/>
              </a:ext>
            </a:extLst>
          </p:cNvPr>
          <p:cNvSpPr txBox="1"/>
          <p:nvPr/>
        </p:nvSpPr>
        <p:spPr>
          <a:xfrm>
            <a:off x="10851854" y="32839344"/>
            <a:ext cx="5012168" cy="1077218"/>
          </a:xfrm>
          <a:prstGeom prst="rect">
            <a:avLst/>
          </a:prstGeom>
          <a:noFill/>
        </p:spPr>
        <p:txBody>
          <a:bodyPr wrap="square" rtlCol="0">
            <a:spAutoFit/>
          </a:bodyPr>
          <a:lstStyle/>
          <a:p>
            <a:pPr algn="just"/>
            <a:r>
              <a:rPr lang="en-US" sz="1600" b="1" dirty="0"/>
              <a:t>Cord. </a:t>
            </a:r>
            <a:r>
              <a:rPr lang="en-US" sz="1600" b="1" dirty="0" err="1"/>
              <a:t>Microfragmentations</a:t>
            </a:r>
            <a:r>
              <a:rPr lang="en-US" sz="1600" b="1" dirty="0"/>
              <a:t> and lacerations of cardiomyocytes accompanied by interfibrillar hemorrhagic infiltrations and interfibrillar edema. Col. HE X100</a:t>
            </a:r>
          </a:p>
        </p:txBody>
      </p:sp>
      <p:pic>
        <p:nvPicPr>
          <p:cNvPr id="52" name="Picture 51">
            <a:extLst>
              <a:ext uri="{FF2B5EF4-FFF2-40B4-BE49-F238E27FC236}">
                <a16:creationId xmlns:a16="http://schemas.microsoft.com/office/drawing/2014/main" id="{0D67E277-9FBA-CD29-0AC0-1CE7B1655EC9}"/>
              </a:ext>
            </a:extLst>
          </p:cNvPr>
          <p:cNvPicPr>
            <a:picLocks noChangeAspect="1"/>
          </p:cNvPicPr>
          <p:nvPr/>
        </p:nvPicPr>
        <p:blipFill>
          <a:blip r:embed="rId8"/>
          <a:stretch>
            <a:fillRect/>
          </a:stretch>
        </p:blipFill>
        <p:spPr>
          <a:xfrm>
            <a:off x="17173211" y="29241077"/>
            <a:ext cx="5250129" cy="3987950"/>
          </a:xfrm>
          <a:prstGeom prst="rect">
            <a:avLst/>
          </a:prstGeom>
        </p:spPr>
      </p:pic>
      <p:sp>
        <p:nvSpPr>
          <p:cNvPr id="53" name="TextBox 52">
            <a:extLst>
              <a:ext uri="{FF2B5EF4-FFF2-40B4-BE49-F238E27FC236}">
                <a16:creationId xmlns:a16="http://schemas.microsoft.com/office/drawing/2014/main" id="{EFD10FF3-01EC-6F84-B80B-D116A3CC9515}"/>
              </a:ext>
            </a:extLst>
          </p:cNvPr>
          <p:cNvSpPr txBox="1"/>
          <p:nvPr/>
        </p:nvSpPr>
        <p:spPr>
          <a:xfrm>
            <a:off x="17173211" y="33279564"/>
            <a:ext cx="5250129" cy="1077218"/>
          </a:xfrm>
          <a:prstGeom prst="rect">
            <a:avLst/>
          </a:prstGeom>
          <a:noFill/>
        </p:spPr>
        <p:txBody>
          <a:bodyPr wrap="square" rtlCol="0">
            <a:spAutoFit/>
          </a:bodyPr>
          <a:lstStyle/>
          <a:p>
            <a:pPr algn="just"/>
            <a:r>
              <a:rPr lang="en-US" sz="1600" b="1" dirty="0"/>
              <a:t>Mediastinal </a:t>
            </a:r>
            <a:r>
              <a:rPr lang="en-US" sz="1600" b="1" dirty="0" err="1"/>
              <a:t>lymphocenter</a:t>
            </a:r>
            <a:r>
              <a:rPr lang="en-US" sz="1600" b="1" dirty="0"/>
              <a:t>. Intense corticomedullary lymphocytosis with increased reactivity in the lymphoid tissue; macrophage hyperplasia in the medullary. Col. HE X 40</a:t>
            </a:r>
          </a:p>
        </p:txBody>
      </p:sp>
      <p:pic>
        <p:nvPicPr>
          <p:cNvPr id="55" name="Picture 54">
            <a:extLst>
              <a:ext uri="{FF2B5EF4-FFF2-40B4-BE49-F238E27FC236}">
                <a16:creationId xmlns:a16="http://schemas.microsoft.com/office/drawing/2014/main" id="{85B25BCE-7269-76D8-A7FF-558EEA770D9C}"/>
              </a:ext>
            </a:extLst>
          </p:cNvPr>
          <p:cNvPicPr>
            <a:picLocks noChangeAspect="1"/>
          </p:cNvPicPr>
          <p:nvPr/>
        </p:nvPicPr>
        <p:blipFill>
          <a:blip r:embed="rId9"/>
          <a:stretch>
            <a:fillRect/>
          </a:stretch>
        </p:blipFill>
        <p:spPr>
          <a:xfrm>
            <a:off x="24291286" y="29467294"/>
            <a:ext cx="5085754" cy="3341668"/>
          </a:xfrm>
          <a:prstGeom prst="rect">
            <a:avLst/>
          </a:prstGeom>
        </p:spPr>
      </p:pic>
      <p:sp>
        <p:nvSpPr>
          <p:cNvPr id="56" name="TextBox 55">
            <a:extLst>
              <a:ext uri="{FF2B5EF4-FFF2-40B4-BE49-F238E27FC236}">
                <a16:creationId xmlns:a16="http://schemas.microsoft.com/office/drawing/2014/main" id="{11238959-5C95-42E7-72F0-7138DAB60D72}"/>
              </a:ext>
            </a:extLst>
          </p:cNvPr>
          <p:cNvSpPr txBox="1"/>
          <p:nvPr/>
        </p:nvSpPr>
        <p:spPr>
          <a:xfrm>
            <a:off x="24241991" y="33071903"/>
            <a:ext cx="5152306" cy="830997"/>
          </a:xfrm>
          <a:prstGeom prst="rect">
            <a:avLst/>
          </a:prstGeom>
          <a:noFill/>
        </p:spPr>
        <p:txBody>
          <a:bodyPr wrap="square" rtlCol="0">
            <a:spAutoFit/>
          </a:bodyPr>
          <a:lstStyle/>
          <a:p>
            <a:pPr algn="just"/>
            <a:r>
              <a:rPr lang="en-US" sz="1600" b="1" dirty="0"/>
              <a:t>Liver. Hyperemia due to vascular ectasia in Kiernan spaces. Discrete </a:t>
            </a:r>
            <a:r>
              <a:rPr lang="en-US" sz="1600" b="1" dirty="0" err="1"/>
              <a:t>pericanalicular</a:t>
            </a:r>
            <a:r>
              <a:rPr lang="en-US" sz="1600" b="1" dirty="0"/>
              <a:t> and perivascular mononuclear reaction Col HE x100</a:t>
            </a:r>
          </a:p>
        </p:txBody>
      </p:sp>
    </p:spTree>
    <p:extLst>
      <p:ext uri="{BB962C8B-B14F-4D97-AF65-F5344CB8AC3E}">
        <p14:creationId xmlns:p14="http://schemas.microsoft.com/office/powerpoint/2010/main" val="38093211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1362</TotalTime>
  <Words>2136</Words>
  <Application>Microsoft Office PowerPoint</Application>
  <PresentationFormat>Custom</PresentationFormat>
  <Paragraphs>141</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SimSun</vt:lpstr>
      <vt:lpstr>Arial</vt:lpstr>
      <vt:lpstr>Arial Black</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Doru Hristescu</cp:lastModifiedBy>
  <cp:revision>193</cp:revision>
  <cp:lastPrinted>2020-03-30T08:43:16Z</cp:lastPrinted>
  <dcterms:created xsi:type="dcterms:W3CDTF">2015-08-26T05:25:30Z</dcterms:created>
  <dcterms:modified xsi:type="dcterms:W3CDTF">2026-05-19T09:39:56Z</dcterms:modified>
</cp:coreProperties>
</file>